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sldIdLst>
    <p:sldId id="256" r:id="rId2"/>
    <p:sldId id="497" r:id="rId3"/>
    <p:sldId id="498" r:id="rId4"/>
    <p:sldId id="318" r:id="rId5"/>
    <p:sldId id="323" r:id="rId6"/>
    <p:sldId id="523" r:id="rId7"/>
    <p:sldId id="474" r:id="rId8"/>
    <p:sldId id="520" r:id="rId9"/>
    <p:sldId id="547" r:id="rId10"/>
    <p:sldId id="502" r:id="rId11"/>
    <p:sldId id="546" r:id="rId12"/>
    <p:sldId id="567" r:id="rId13"/>
    <p:sldId id="310" r:id="rId14"/>
    <p:sldId id="503" r:id="rId15"/>
    <p:sldId id="568" r:id="rId16"/>
    <p:sldId id="569" r:id="rId17"/>
    <p:sldId id="594" r:id="rId18"/>
    <p:sldId id="595" r:id="rId19"/>
    <p:sldId id="570" r:id="rId20"/>
    <p:sldId id="573" r:id="rId21"/>
    <p:sldId id="574" r:id="rId22"/>
    <p:sldId id="575" r:id="rId23"/>
    <p:sldId id="571" r:id="rId24"/>
    <p:sldId id="311" r:id="rId25"/>
    <p:sldId id="312" r:id="rId26"/>
    <p:sldId id="319" r:id="rId27"/>
    <p:sldId id="406" r:id="rId28"/>
    <p:sldId id="572" r:id="rId29"/>
    <p:sldId id="579" r:id="rId30"/>
    <p:sldId id="577" r:id="rId31"/>
    <p:sldId id="578" r:id="rId32"/>
    <p:sldId id="582" r:id="rId33"/>
    <p:sldId id="583" r:id="rId34"/>
    <p:sldId id="585" r:id="rId35"/>
    <p:sldId id="586" r:id="rId36"/>
    <p:sldId id="587" r:id="rId37"/>
    <p:sldId id="580" r:id="rId38"/>
    <p:sldId id="581" r:id="rId39"/>
    <p:sldId id="576" r:id="rId40"/>
    <p:sldId id="588" r:id="rId41"/>
    <p:sldId id="589" r:id="rId42"/>
    <p:sldId id="591" r:id="rId43"/>
    <p:sldId id="590" r:id="rId44"/>
    <p:sldId id="331" r:id="rId45"/>
    <p:sldId id="592" r:id="rId46"/>
    <p:sldId id="264" r:id="rId47"/>
    <p:sldId id="265" r:id="rId48"/>
    <p:sldId id="266" r:id="rId49"/>
    <p:sldId id="267" r:id="rId50"/>
    <p:sldId id="593" r:id="rId51"/>
    <p:sldId id="511" r:id="rId52"/>
    <p:sldId id="512" r:id="rId53"/>
    <p:sldId id="513" r:id="rId54"/>
    <p:sldId id="268" r:id="rId55"/>
    <p:sldId id="269" r:id="rId56"/>
    <p:sldId id="270" r:id="rId57"/>
    <p:sldId id="271" r:id="rId58"/>
    <p:sldId id="272" r:id="rId59"/>
    <p:sldId id="273" r:id="rId60"/>
    <p:sldId id="274" r:id="rId61"/>
    <p:sldId id="596" r:id="rId62"/>
    <p:sldId id="597" r:id="rId63"/>
    <p:sldId id="531" r:id="rId64"/>
    <p:sldId id="521" r:id="rId65"/>
    <p:sldId id="475" r:id="rId66"/>
    <p:sldId id="526" r:id="rId67"/>
    <p:sldId id="509" r:id="rId68"/>
    <p:sldId id="510" r:id="rId69"/>
    <p:sldId id="506" r:id="rId70"/>
    <p:sldId id="522" r:id="rId71"/>
    <p:sldId id="504" r:id="rId72"/>
    <p:sldId id="505" r:id="rId73"/>
    <p:sldId id="515" r:id="rId74"/>
    <p:sldId id="434" r:id="rId75"/>
    <p:sldId id="516" r:id="rId76"/>
    <p:sldId id="529" r:id="rId77"/>
    <p:sldId id="530" r:id="rId78"/>
    <p:sldId id="598" r:id="rId79"/>
    <p:sldId id="480" r:id="rId80"/>
    <p:sldId id="518" r:id="rId81"/>
    <p:sldId id="469" r:id="rId82"/>
    <p:sldId id="463" r:id="rId83"/>
    <p:sldId id="408" r:id="rId84"/>
    <p:sldId id="292" r:id="rId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7" roundtripDataSignature="AMtx7miaBNfqHTds3AtKFboosNv4pOAy4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4A2"/>
    <a:srgbClr val="4F81BE"/>
    <a:srgbClr val="BBD8FF"/>
    <a:srgbClr val="0092FF"/>
    <a:srgbClr val="4D110A"/>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D99DF0-3CE4-47CC-AF91-CF25A88CF8B1}">
  <a:tblStyle styleId="{A7D99DF0-3CE4-47CC-AF91-CF25A88CF8B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0"/>
          </a:solidFill>
        </a:fill>
      </a:tcStyle>
    </a:wholeTbl>
    <a:band1H>
      <a:tcTxStyle b="off" i="off"/>
      <a:tcStyle>
        <a:tcBdr/>
        <a:fill>
          <a:solidFill>
            <a:srgbClr val="CADDE1"/>
          </a:solidFill>
        </a:fill>
      </a:tcStyle>
    </a:band1H>
    <a:band2H>
      <a:tcTxStyle b="off" i="off"/>
      <a:tcStyle>
        <a:tcBdr/>
      </a:tcStyle>
    </a:band2H>
    <a:band1V>
      <a:tcTxStyle b="off" i="off"/>
      <a:tcStyle>
        <a:tcBdr/>
        <a:fill>
          <a:solidFill>
            <a:srgbClr val="CADDE1"/>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E1B712-66B5-984B-BFAA-9670DCA02909}" type="doc">
      <dgm:prSet loTypeId="urn:microsoft.com/office/officeart/2005/8/layout/venn2" loCatId="" qsTypeId="urn:microsoft.com/office/officeart/2005/8/quickstyle/simple2" qsCatId="simple" csTypeId="urn:microsoft.com/office/officeart/2005/8/colors/accent1_2" csCatId="accent1" phldr="1"/>
      <dgm:spPr/>
      <dgm:t>
        <a:bodyPr/>
        <a:lstStyle/>
        <a:p>
          <a:endParaRPr lang="en-US"/>
        </a:p>
      </dgm:t>
    </dgm:pt>
    <dgm:pt modelId="{D1B894B0-C58E-F24D-A335-584CA772D11F}">
      <dgm:prSet phldrT="[Text]" custT="1"/>
      <dgm:spPr>
        <a:xfrm>
          <a:off x="1805120" y="0"/>
          <a:ext cx="3666490" cy="3650102"/>
        </a:xfrm>
        <a:prstGeom prst="ellipse">
          <a:avLst/>
        </a:prstGeom>
        <a:solidFill>
          <a:srgbClr val="C0504D">
            <a:lumMod val="40000"/>
            <a:lumOff val="6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100" b="1" dirty="0">
              <a:solidFill>
                <a:sysClr val="window" lastClr="FFFFFF"/>
              </a:solidFill>
              <a:latin typeface="Calibri"/>
              <a:ea typeface="+mn-ea"/>
              <a:cs typeface="+mn-cs"/>
            </a:rPr>
            <a:t>Collection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38BF1F14-98C7-2041-9AC7-5870B7656D13}" type="parTrans" cxnId="{C0A1ED29-51EA-4147-886A-6B9DE401AB98}">
      <dgm:prSet/>
      <dgm:spPr/>
      <dgm:t>
        <a:bodyPr/>
        <a:lstStyle/>
        <a:p>
          <a:endParaRPr lang="en-US" sz="1100" b="1"/>
        </a:p>
      </dgm:t>
    </dgm:pt>
    <dgm:pt modelId="{0DCEEAF0-F5EF-6145-B514-990D11BAA328}" type="sibTrans" cxnId="{C0A1ED29-51EA-4147-886A-6B9DE401AB98}">
      <dgm:prSet/>
      <dgm:spPr/>
      <dgm:t>
        <a:bodyPr/>
        <a:lstStyle/>
        <a:p>
          <a:endParaRPr lang="en-US" sz="1100" b="1"/>
        </a:p>
      </dgm:t>
    </dgm:pt>
    <dgm:pt modelId="{7C3F78FE-CFC5-4840-A68C-9198D9450731}">
      <dgm:prSet phldrT="[Text]" custT="1"/>
      <dgm:spPr>
        <a:xfrm>
          <a:off x="3021330" y="2473893"/>
          <a:ext cx="1281083" cy="1176208"/>
        </a:xfrm>
        <a:prstGeom prst="ellipse">
          <a:avLst/>
        </a:prstGeom>
        <a:solidFill>
          <a:srgbClr val="C0504D">
            <a:lumMod val="5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r>
            <a:rPr lang="en-US" sz="1100" b="1" dirty="0">
              <a:solidFill>
                <a:sysClr val="window" lastClr="FFFFFF"/>
              </a:solidFill>
              <a:latin typeface="Calibri"/>
              <a:ea typeface="+mn-ea"/>
              <a:cs typeface="+mn-cs"/>
            </a:rPr>
            <a:t>Action Control (Not taking certain actions on me)</a:t>
          </a:r>
        </a:p>
      </dgm:t>
    </dgm:pt>
    <dgm:pt modelId="{ECAA578C-CD08-8C43-A496-636219C3B19D}" type="parTrans" cxnId="{27C2941E-7C94-9849-B46C-656CAD9D53AC}">
      <dgm:prSet/>
      <dgm:spPr/>
      <dgm:t>
        <a:bodyPr/>
        <a:lstStyle/>
        <a:p>
          <a:endParaRPr lang="en-US" sz="1100" b="1"/>
        </a:p>
      </dgm:t>
    </dgm:pt>
    <dgm:pt modelId="{22227282-583E-D346-A34B-F3C193F33779}" type="sibTrans" cxnId="{27C2941E-7C94-9849-B46C-656CAD9D53AC}">
      <dgm:prSet/>
      <dgm:spPr/>
      <dgm:t>
        <a:bodyPr/>
        <a:lstStyle/>
        <a:p>
          <a:endParaRPr lang="en-US" sz="1100" b="1"/>
        </a:p>
      </dgm:t>
    </dgm:pt>
    <dgm:pt modelId="{040EB66E-48A0-364C-9BCF-6A17611D24A3}">
      <dgm:prSet phldrT="[Text]" custT="1"/>
      <dgm:spPr>
        <a:xfrm>
          <a:off x="2117791" y="659113"/>
          <a:ext cx="3088161" cy="2958247"/>
        </a:xfrm>
        <a:prstGeom prst="ellipse">
          <a:avLst/>
        </a:prstGeom>
        <a:solidFill>
          <a:srgbClr val="C0504D">
            <a:lumMod val="60000"/>
            <a:lumOff val="40000"/>
            <a:alpha val="81961"/>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r>
            <a:rPr lang="en-US" sz="1100" b="1" dirty="0">
              <a:solidFill>
                <a:sysClr val="window" lastClr="FFFFFF"/>
              </a:solidFill>
              <a:latin typeface="Calibri"/>
              <a:ea typeface="+mn-ea"/>
              <a:cs typeface="+mn-cs"/>
            </a:rPr>
            <a:t>Access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E07C4D41-3A51-2044-8CFD-BC3F88C315DB}" type="parTrans" cxnId="{2794EFB0-6ECB-F64B-9F7C-257A283E248A}">
      <dgm:prSet/>
      <dgm:spPr/>
      <dgm:t>
        <a:bodyPr/>
        <a:lstStyle/>
        <a:p>
          <a:endParaRPr lang="en-US" sz="1600"/>
        </a:p>
      </dgm:t>
    </dgm:pt>
    <dgm:pt modelId="{5A931DE0-64C6-8F46-99A1-185C5A17424D}" type="sibTrans" cxnId="{2794EFB0-6ECB-F64B-9F7C-257A283E248A}">
      <dgm:prSet/>
      <dgm:spPr/>
      <dgm:t>
        <a:bodyPr/>
        <a:lstStyle/>
        <a:p>
          <a:endParaRPr lang="en-US" sz="1600"/>
        </a:p>
      </dgm:t>
    </dgm:pt>
    <dgm:pt modelId="{27C18E7D-55F1-E748-8558-6FD1632D0C9F}">
      <dgm:prSet phldrT="[Text]" custT="1"/>
      <dgm:spPr>
        <a:xfrm>
          <a:off x="2599167" y="1467246"/>
          <a:ext cx="2125410" cy="2182855"/>
        </a:xfrm>
        <a:prstGeom prst="ellipse">
          <a:avLst/>
        </a:prstGeom>
        <a:solidFill>
          <a:srgbClr val="C0504D">
            <a:lumMod val="75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gm:spPr>
      <dgm:t>
        <a:bodyPr/>
        <a:lstStyle/>
        <a:p>
          <a:pPr>
            <a:buNone/>
          </a:pPr>
          <a:br>
            <a:rPr lang="en-US" sz="1100" b="1" dirty="0">
              <a:solidFill>
                <a:sysClr val="window" lastClr="FFFFFF"/>
              </a:solidFill>
              <a:latin typeface="Calibri"/>
              <a:ea typeface="+mn-ea"/>
              <a:cs typeface="+mn-cs"/>
            </a:rPr>
          </a:br>
          <a:br>
            <a:rPr lang="en-US" sz="1100" b="1" dirty="0">
              <a:solidFill>
                <a:sysClr val="window" lastClr="FFFFFF"/>
              </a:solidFill>
              <a:latin typeface="Calibri"/>
              <a:ea typeface="+mn-ea"/>
              <a:cs typeface="+mn-cs"/>
            </a:rPr>
          </a:br>
          <a:br>
            <a:rPr lang="en-US" sz="1100" b="1" dirty="0">
              <a:solidFill>
                <a:sysClr val="window" lastClr="FFFFFF"/>
              </a:solidFill>
              <a:latin typeface="Calibri"/>
              <a:ea typeface="+mn-ea"/>
              <a:cs typeface="+mn-cs"/>
            </a:rPr>
          </a:br>
          <a:r>
            <a:rPr lang="en-US" sz="1100" b="1" dirty="0">
              <a:solidFill>
                <a:sysClr val="window" lastClr="FFFFFF"/>
              </a:solidFill>
              <a:latin typeface="Calibri"/>
              <a:ea typeface="+mn-ea"/>
              <a:cs typeface="+mn-cs"/>
            </a:rPr>
            <a:t>Inference  Control</a:t>
          </a:r>
        </a:p>
        <a:p>
          <a:pPr>
            <a:buNone/>
          </a:pPr>
          <a:endParaRPr lang="en-US" sz="1100" b="1" dirty="0">
            <a:solidFill>
              <a:sysClr val="window" lastClr="FFFFFF"/>
            </a:solidFill>
            <a:latin typeface="Calibri"/>
            <a:ea typeface="+mn-ea"/>
            <a:cs typeface="+mn-cs"/>
          </a:endParaRPr>
        </a:p>
        <a:p>
          <a:pPr>
            <a:buNone/>
          </a:pPr>
          <a:endParaRPr lang="en-US" sz="1100" b="1" dirty="0">
            <a:solidFill>
              <a:sysClr val="window" lastClr="FFFFFF"/>
            </a:solidFill>
            <a:latin typeface="Calibri"/>
            <a:ea typeface="+mn-ea"/>
            <a:cs typeface="+mn-cs"/>
          </a:endParaRPr>
        </a:p>
      </dgm:t>
    </dgm:pt>
    <dgm:pt modelId="{3A317C5F-3B0D-D849-86E3-CB6A0F8002DF}" type="sibTrans" cxnId="{16D420A7-AEAD-4645-A314-FB9858CC45A1}">
      <dgm:prSet/>
      <dgm:spPr/>
      <dgm:t>
        <a:bodyPr/>
        <a:lstStyle/>
        <a:p>
          <a:endParaRPr lang="en-US" sz="1100" b="1"/>
        </a:p>
      </dgm:t>
    </dgm:pt>
    <dgm:pt modelId="{658C9990-2983-8349-A719-90E1C5D7D17A}" type="parTrans" cxnId="{16D420A7-AEAD-4645-A314-FB9858CC45A1}">
      <dgm:prSet/>
      <dgm:spPr/>
      <dgm:t>
        <a:bodyPr/>
        <a:lstStyle/>
        <a:p>
          <a:endParaRPr lang="en-US" sz="1100" b="1"/>
        </a:p>
      </dgm:t>
    </dgm:pt>
    <dgm:pt modelId="{2B08AE33-7E0A-DE47-A3BE-955622B04E34}" type="pres">
      <dgm:prSet presAssocID="{5DE1B712-66B5-984B-BFAA-9670DCA02909}" presName="Name0" presStyleCnt="0">
        <dgm:presLayoutVars>
          <dgm:chMax val="7"/>
          <dgm:resizeHandles val="exact"/>
        </dgm:presLayoutVars>
      </dgm:prSet>
      <dgm:spPr/>
    </dgm:pt>
    <dgm:pt modelId="{32138336-92C6-EB45-B0C9-E8042C28FF55}" type="pres">
      <dgm:prSet presAssocID="{5DE1B712-66B5-984B-BFAA-9670DCA02909}" presName="comp1" presStyleCnt="0"/>
      <dgm:spPr/>
    </dgm:pt>
    <dgm:pt modelId="{65DF5D00-2BBB-1B4A-A5EC-A1CAC8BC0135}" type="pres">
      <dgm:prSet presAssocID="{5DE1B712-66B5-984B-BFAA-9670DCA02909}" presName="circle1" presStyleLbl="node1" presStyleIdx="0" presStyleCnt="4" custScaleX="100449" custLinFactNeighborX="-644" custLinFactNeighborY="496"/>
      <dgm:spPr/>
    </dgm:pt>
    <dgm:pt modelId="{82B830EA-D223-A64E-954B-82498644F053}" type="pres">
      <dgm:prSet presAssocID="{5DE1B712-66B5-984B-BFAA-9670DCA02909}" presName="c1text" presStyleLbl="node1" presStyleIdx="0" presStyleCnt="4">
        <dgm:presLayoutVars>
          <dgm:bulletEnabled val="1"/>
        </dgm:presLayoutVars>
      </dgm:prSet>
      <dgm:spPr/>
    </dgm:pt>
    <dgm:pt modelId="{7462E156-357F-8541-A951-837A47BE61E5}" type="pres">
      <dgm:prSet presAssocID="{5DE1B712-66B5-984B-BFAA-9670DCA02909}" presName="comp2" presStyleCnt="0"/>
      <dgm:spPr/>
    </dgm:pt>
    <dgm:pt modelId="{1E8A0D41-D224-334A-A949-6C516AE8204D}" type="pres">
      <dgm:prSet presAssocID="{5DE1B712-66B5-984B-BFAA-9670DCA02909}" presName="circle2" presStyleLbl="node1" presStyleIdx="1" presStyleCnt="4" custScaleX="105756" custScaleY="101307" custLinFactNeighborY="-1448"/>
      <dgm:spPr/>
    </dgm:pt>
    <dgm:pt modelId="{6FE5C781-9C02-6C4F-B5D8-7C36A8A6B158}" type="pres">
      <dgm:prSet presAssocID="{5DE1B712-66B5-984B-BFAA-9670DCA02909}" presName="c2text" presStyleLbl="node1" presStyleIdx="1" presStyleCnt="4">
        <dgm:presLayoutVars>
          <dgm:bulletEnabled val="1"/>
        </dgm:presLayoutVars>
      </dgm:prSet>
      <dgm:spPr/>
    </dgm:pt>
    <dgm:pt modelId="{98C76533-82BC-A346-A18F-B975A0CB1571}" type="pres">
      <dgm:prSet presAssocID="{5DE1B712-66B5-984B-BFAA-9670DCA02909}" presName="comp3" presStyleCnt="0"/>
      <dgm:spPr/>
    </dgm:pt>
    <dgm:pt modelId="{34D19E6D-855F-B649-9917-E69B8B2661F8}" type="pres">
      <dgm:prSet presAssocID="{5DE1B712-66B5-984B-BFAA-9670DCA02909}" presName="circle3" presStyleLbl="node1" presStyleIdx="2" presStyleCnt="4" custScaleX="97048" custScaleY="99671" custLinFactNeighborY="11400"/>
      <dgm:spPr/>
    </dgm:pt>
    <dgm:pt modelId="{999044E0-F9FC-424E-83AF-4CE159CA05B1}" type="pres">
      <dgm:prSet presAssocID="{5DE1B712-66B5-984B-BFAA-9670DCA02909}" presName="c3text" presStyleLbl="node1" presStyleIdx="2" presStyleCnt="4">
        <dgm:presLayoutVars>
          <dgm:bulletEnabled val="1"/>
        </dgm:presLayoutVars>
      </dgm:prSet>
      <dgm:spPr/>
    </dgm:pt>
    <dgm:pt modelId="{4C808B08-18E8-2C4C-862E-E043B61040DA}" type="pres">
      <dgm:prSet presAssocID="{5DE1B712-66B5-984B-BFAA-9670DCA02909}" presName="comp4" presStyleCnt="0"/>
      <dgm:spPr/>
    </dgm:pt>
    <dgm:pt modelId="{68B28A2C-4BEC-FD43-8137-013E12A0EE10}" type="pres">
      <dgm:prSet presAssocID="{5DE1B712-66B5-984B-BFAA-9670DCA02909}" presName="circle4" presStyleLbl="node1" presStyleIdx="3" presStyleCnt="4" custScaleX="87743" custScaleY="80560" custLinFactNeighborY="10636"/>
      <dgm:spPr/>
    </dgm:pt>
    <dgm:pt modelId="{76797E33-9384-6B46-A162-FB1A15AA1657}" type="pres">
      <dgm:prSet presAssocID="{5DE1B712-66B5-984B-BFAA-9670DCA02909}" presName="c4text" presStyleLbl="node1" presStyleIdx="3" presStyleCnt="4">
        <dgm:presLayoutVars>
          <dgm:bulletEnabled val="1"/>
        </dgm:presLayoutVars>
      </dgm:prSet>
      <dgm:spPr/>
    </dgm:pt>
  </dgm:ptLst>
  <dgm:cxnLst>
    <dgm:cxn modelId="{8555CA03-1CA5-8E4E-A180-BD26EDD1CE9A}" type="presOf" srcId="{040EB66E-48A0-364C-9BCF-6A17611D24A3}" destId="{1E8A0D41-D224-334A-A949-6C516AE8204D}" srcOrd="0" destOrd="0" presId="urn:microsoft.com/office/officeart/2005/8/layout/venn2"/>
    <dgm:cxn modelId="{CC1F881B-BF98-3144-B884-F8C268AAC354}" type="presOf" srcId="{27C18E7D-55F1-E748-8558-6FD1632D0C9F}" destId="{999044E0-F9FC-424E-83AF-4CE159CA05B1}" srcOrd="1" destOrd="0" presId="urn:microsoft.com/office/officeart/2005/8/layout/venn2"/>
    <dgm:cxn modelId="{27C2941E-7C94-9849-B46C-656CAD9D53AC}" srcId="{5DE1B712-66B5-984B-BFAA-9670DCA02909}" destId="{7C3F78FE-CFC5-4840-A68C-9198D9450731}" srcOrd="3" destOrd="0" parTransId="{ECAA578C-CD08-8C43-A496-636219C3B19D}" sibTransId="{22227282-583E-D346-A34B-F3C193F33779}"/>
    <dgm:cxn modelId="{C0A1ED29-51EA-4147-886A-6B9DE401AB98}" srcId="{5DE1B712-66B5-984B-BFAA-9670DCA02909}" destId="{D1B894B0-C58E-F24D-A335-584CA772D11F}" srcOrd="0" destOrd="0" parTransId="{38BF1F14-98C7-2041-9AC7-5870B7656D13}" sibTransId="{0DCEEAF0-F5EF-6145-B514-990D11BAA328}"/>
    <dgm:cxn modelId="{08E88153-A4A1-2B49-95CE-BDBFEC050A9C}" type="presOf" srcId="{27C18E7D-55F1-E748-8558-6FD1632D0C9F}" destId="{34D19E6D-855F-B649-9917-E69B8B2661F8}" srcOrd="0" destOrd="0" presId="urn:microsoft.com/office/officeart/2005/8/layout/venn2"/>
    <dgm:cxn modelId="{D5AED95F-E81B-DE4A-982F-C7B161DCB158}" type="presOf" srcId="{D1B894B0-C58E-F24D-A335-584CA772D11F}" destId="{65DF5D00-2BBB-1B4A-A5EC-A1CAC8BC0135}" srcOrd="0" destOrd="0" presId="urn:microsoft.com/office/officeart/2005/8/layout/venn2"/>
    <dgm:cxn modelId="{0D767A67-405B-294E-9734-8A3E600C21CD}" type="presOf" srcId="{7C3F78FE-CFC5-4840-A68C-9198D9450731}" destId="{68B28A2C-4BEC-FD43-8137-013E12A0EE10}" srcOrd="0" destOrd="0" presId="urn:microsoft.com/office/officeart/2005/8/layout/venn2"/>
    <dgm:cxn modelId="{B7DF9E9E-FC42-344B-A0EA-D2625038EE02}" type="presOf" srcId="{040EB66E-48A0-364C-9BCF-6A17611D24A3}" destId="{6FE5C781-9C02-6C4F-B5D8-7C36A8A6B158}" srcOrd="1" destOrd="0" presId="urn:microsoft.com/office/officeart/2005/8/layout/venn2"/>
    <dgm:cxn modelId="{16D420A7-AEAD-4645-A314-FB9858CC45A1}" srcId="{5DE1B712-66B5-984B-BFAA-9670DCA02909}" destId="{27C18E7D-55F1-E748-8558-6FD1632D0C9F}" srcOrd="2" destOrd="0" parTransId="{658C9990-2983-8349-A719-90E1C5D7D17A}" sibTransId="{3A317C5F-3B0D-D849-86E3-CB6A0F8002DF}"/>
    <dgm:cxn modelId="{2794EFB0-6ECB-F64B-9F7C-257A283E248A}" srcId="{5DE1B712-66B5-984B-BFAA-9670DCA02909}" destId="{040EB66E-48A0-364C-9BCF-6A17611D24A3}" srcOrd="1" destOrd="0" parTransId="{E07C4D41-3A51-2044-8CFD-BC3F88C315DB}" sibTransId="{5A931DE0-64C6-8F46-99A1-185C5A17424D}"/>
    <dgm:cxn modelId="{817E7BDF-7154-0342-9F4D-7C83DAAAA91F}" type="presOf" srcId="{5DE1B712-66B5-984B-BFAA-9670DCA02909}" destId="{2B08AE33-7E0A-DE47-A3BE-955622B04E34}" srcOrd="0" destOrd="0" presId="urn:microsoft.com/office/officeart/2005/8/layout/venn2"/>
    <dgm:cxn modelId="{080AC9E6-BC9A-6E4E-BD2F-CC6EA855627B}" type="presOf" srcId="{7C3F78FE-CFC5-4840-A68C-9198D9450731}" destId="{76797E33-9384-6B46-A162-FB1A15AA1657}" srcOrd="1" destOrd="0" presId="urn:microsoft.com/office/officeart/2005/8/layout/venn2"/>
    <dgm:cxn modelId="{F56993FC-8AE9-7B46-96C2-BAAD45DB635D}" type="presOf" srcId="{D1B894B0-C58E-F24D-A335-584CA772D11F}" destId="{82B830EA-D223-A64E-954B-82498644F053}" srcOrd="1" destOrd="0" presId="urn:microsoft.com/office/officeart/2005/8/layout/venn2"/>
    <dgm:cxn modelId="{000E48BC-8722-664E-BBD8-1D225BE9D59F}" type="presParOf" srcId="{2B08AE33-7E0A-DE47-A3BE-955622B04E34}" destId="{32138336-92C6-EB45-B0C9-E8042C28FF55}" srcOrd="0" destOrd="0" presId="urn:microsoft.com/office/officeart/2005/8/layout/venn2"/>
    <dgm:cxn modelId="{C631D355-B748-1345-A064-D8BD26891681}" type="presParOf" srcId="{32138336-92C6-EB45-B0C9-E8042C28FF55}" destId="{65DF5D00-2BBB-1B4A-A5EC-A1CAC8BC0135}" srcOrd="0" destOrd="0" presId="urn:microsoft.com/office/officeart/2005/8/layout/venn2"/>
    <dgm:cxn modelId="{452E20BF-1186-8F4B-B9B0-5956CFB5E85D}" type="presParOf" srcId="{32138336-92C6-EB45-B0C9-E8042C28FF55}" destId="{82B830EA-D223-A64E-954B-82498644F053}" srcOrd="1" destOrd="0" presId="urn:microsoft.com/office/officeart/2005/8/layout/venn2"/>
    <dgm:cxn modelId="{28D297E9-C070-E744-87C3-95EF88886F21}" type="presParOf" srcId="{2B08AE33-7E0A-DE47-A3BE-955622B04E34}" destId="{7462E156-357F-8541-A951-837A47BE61E5}" srcOrd="1" destOrd="0" presId="urn:microsoft.com/office/officeart/2005/8/layout/venn2"/>
    <dgm:cxn modelId="{E0694472-CA6D-594F-BA34-60383A345E8C}" type="presParOf" srcId="{7462E156-357F-8541-A951-837A47BE61E5}" destId="{1E8A0D41-D224-334A-A949-6C516AE8204D}" srcOrd="0" destOrd="0" presId="urn:microsoft.com/office/officeart/2005/8/layout/venn2"/>
    <dgm:cxn modelId="{D6F1D8B0-538A-5145-BF8B-8C6C8B610F3A}" type="presParOf" srcId="{7462E156-357F-8541-A951-837A47BE61E5}" destId="{6FE5C781-9C02-6C4F-B5D8-7C36A8A6B158}" srcOrd="1" destOrd="0" presId="urn:microsoft.com/office/officeart/2005/8/layout/venn2"/>
    <dgm:cxn modelId="{75A9E8BF-07A0-DD49-993E-35EC2F233095}" type="presParOf" srcId="{2B08AE33-7E0A-DE47-A3BE-955622B04E34}" destId="{98C76533-82BC-A346-A18F-B975A0CB1571}" srcOrd="2" destOrd="0" presId="urn:microsoft.com/office/officeart/2005/8/layout/venn2"/>
    <dgm:cxn modelId="{6110E3FD-D291-AF4E-90A7-839988E70698}" type="presParOf" srcId="{98C76533-82BC-A346-A18F-B975A0CB1571}" destId="{34D19E6D-855F-B649-9917-E69B8B2661F8}" srcOrd="0" destOrd="0" presId="urn:microsoft.com/office/officeart/2005/8/layout/venn2"/>
    <dgm:cxn modelId="{476CB8B1-0DDC-064F-8740-9E2B4F3BFF64}" type="presParOf" srcId="{98C76533-82BC-A346-A18F-B975A0CB1571}" destId="{999044E0-F9FC-424E-83AF-4CE159CA05B1}" srcOrd="1" destOrd="0" presId="urn:microsoft.com/office/officeart/2005/8/layout/venn2"/>
    <dgm:cxn modelId="{994FDD75-AF44-4C4F-ADE5-784DDFFD8C8B}" type="presParOf" srcId="{2B08AE33-7E0A-DE47-A3BE-955622B04E34}" destId="{4C808B08-18E8-2C4C-862E-E043B61040DA}" srcOrd="3" destOrd="0" presId="urn:microsoft.com/office/officeart/2005/8/layout/venn2"/>
    <dgm:cxn modelId="{7F90A7ED-6639-1A45-A3BD-0DA833466424}" type="presParOf" srcId="{4C808B08-18E8-2C4C-862E-E043B61040DA}" destId="{68B28A2C-4BEC-FD43-8137-013E12A0EE10}" srcOrd="0" destOrd="0" presId="urn:microsoft.com/office/officeart/2005/8/layout/venn2"/>
    <dgm:cxn modelId="{F60C4006-DCC7-0C46-AD1F-C0299CC59DF1}" type="presParOf" srcId="{4C808B08-18E8-2C4C-862E-E043B61040DA}" destId="{76797E33-9384-6B46-A162-FB1A15AA1657}"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4D110A"/>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5D00-2BBB-1B4A-A5EC-A1CAC8BC0135}">
      <dsp:nvSpPr>
        <dsp:cNvPr id="0" name=""/>
        <dsp:cNvSpPr/>
      </dsp:nvSpPr>
      <dsp:spPr>
        <a:xfrm>
          <a:off x="2452546" y="0"/>
          <a:ext cx="4404504" cy="4384817"/>
        </a:xfrm>
        <a:prstGeom prst="ellipse">
          <a:avLst/>
        </a:prstGeom>
        <a:solidFill>
          <a:srgbClr val="C0504D">
            <a:lumMod val="40000"/>
            <a:lumOff val="6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Collection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19398" y="315561"/>
        <a:ext cx="870801" cy="465080"/>
      </dsp:txXfrm>
    </dsp:sp>
    <dsp:sp modelId="{1E8A0D41-D224-334A-A949-6C516AE8204D}">
      <dsp:nvSpPr>
        <dsp:cNvPr id="0" name=""/>
        <dsp:cNvSpPr/>
      </dsp:nvSpPr>
      <dsp:spPr>
        <a:xfrm>
          <a:off x="2828154" y="791783"/>
          <a:ext cx="3709765" cy="3553701"/>
        </a:xfrm>
        <a:prstGeom prst="ellipse">
          <a:avLst/>
        </a:prstGeom>
        <a:solidFill>
          <a:srgbClr val="C0504D">
            <a:lumMod val="60000"/>
            <a:lumOff val="40000"/>
            <a:alpha val="81961"/>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Access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24632" y="1098683"/>
        <a:ext cx="916809" cy="452312"/>
      </dsp:txXfrm>
    </dsp:sp>
    <dsp:sp modelId="{34D19E6D-855F-B649-9917-E69B8B2661F8}">
      <dsp:nvSpPr>
        <dsp:cNvPr id="0" name=""/>
        <dsp:cNvSpPr/>
      </dsp:nvSpPr>
      <dsp:spPr>
        <a:xfrm>
          <a:off x="3406423" y="1762582"/>
          <a:ext cx="2553226" cy="2622234"/>
        </a:xfrm>
        <a:prstGeom prst="ellipse">
          <a:avLst/>
        </a:prstGeom>
        <a:solidFill>
          <a:srgbClr val="C0504D">
            <a:lumMod val="75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br>
            <a:rPr lang="en-US" sz="1100" b="1" kern="1200" dirty="0">
              <a:solidFill>
                <a:sysClr val="window" lastClr="FFFFFF"/>
              </a:solidFill>
              <a:latin typeface="Calibri"/>
              <a:ea typeface="+mn-ea"/>
              <a:cs typeface="+mn-cs"/>
            </a:rPr>
          </a:br>
          <a:br>
            <a:rPr lang="en-US" sz="1100" b="1" kern="1200" dirty="0">
              <a:solidFill>
                <a:sysClr val="window" lastClr="FFFFFF"/>
              </a:solidFill>
              <a:latin typeface="Calibri"/>
              <a:ea typeface="+mn-ea"/>
              <a:cs typeface="+mn-cs"/>
            </a:rPr>
          </a:br>
          <a:br>
            <a:rPr lang="en-US" sz="1100" b="1" kern="1200" dirty="0">
              <a:solidFill>
                <a:sysClr val="window" lastClr="FFFFFF"/>
              </a:solidFill>
              <a:latin typeface="Calibri"/>
              <a:ea typeface="+mn-ea"/>
              <a:cs typeface="+mn-cs"/>
            </a:rPr>
          </a:br>
          <a:r>
            <a:rPr lang="en-US" sz="1100" b="1" kern="1200" dirty="0">
              <a:solidFill>
                <a:sysClr val="window" lastClr="FFFFFF"/>
              </a:solidFill>
              <a:latin typeface="Calibri"/>
              <a:ea typeface="+mn-ea"/>
              <a:cs typeface="+mn-cs"/>
            </a:rPr>
            <a:t>Inference  Control</a:t>
          </a: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a:p>
          <a:pPr marL="0" lvl="0" indent="0" algn="ctr" defTabSz="488950">
            <a:lnSpc>
              <a:spcPct val="90000"/>
            </a:lnSpc>
            <a:spcBef>
              <a:spcPct val="0"/>
            </a:spcBef>
            <a:spcAft>
              <a:spcPct val="35000"/>
            </a:spcAft>
            <a:buNone/>
          </a:pPr>
          <a:endParaRPr lang="en-US" sz="1100" b="1" kern="1200" dirty="0">
            <a:solidFill>
              <a:sysClr val="window" lastClr="FFFFFF"/>
            </a:solidFill>
            <a:latin typeface="Calibri"/>
            <a:ea typeface="+mn-ea"/>
            <a:cs typeface="+mn-cs"/>
          </a:endParaRPr>
        </a:p>
      </dsp:txBody>
      <dsp:txXfrm>
        <a:off x="4262378" y="2045654"/>
        <a:ext cx="841317" cy="417194"/>
      </dsp:txXfrm>
    </dsp:sp>
    <dsp:sp modelId="{68B28A2C-4BEC-FD43-8137-013E12A0EE10}">
      <dsp:nvSpPr>
        <dsp:cNvPr id="0" name=""/>
        <dsp:cNvSpPr/>
      </dsp:nvSpPr>
      <dsp:spPr>
        <a:xfrm>
          <a:off x="3913563" y="2971853"/>
          <a:ext cx="1538947" cy="1412963"/>
        </a:xfrm>
        <a:prstGeom prst="ellipse">
          <a:avLst/>
        </a:prstGeom>
        <a:solidFill>
          <a:srgbClr val="C0504D">
            <a:lumMod val="5000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Action Control (Not taking certain actions on me)</a:t>
          </a:r>
        </a:p>
      </dsp:txBody>
      <dsp:txXfrm>
        <a:off x="4298299" y="3428556"/>
        <a:ext cx="769474" cy="4995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2">
            <a:lumMod val="60000"/>
            <a:lumOff val="4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4D110A"/>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a:t>
            </a:fld>
            <a:endParaRPr lang="en-US"/>
          </a:p>
        </p:txBody>
      </p:sp>
    </p:spTree>
    <p:extLst>
      <p:ext uri="{BB962C8B-B14F-4D97-AF65-F5344CB8AC3E}">
        <p14:creationId xmlns:p14="http://schemas.microsoft.com/office/powerpoint/2010/main" val="2457328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63</a:t>
            </a:fld>
            <a:endParaRPr lang="en-US"/>
          </a:p>
        </p:txBody>
      </p:sp>
    </p:spTree>
    <p:extLst>
      <p:ext uri="{BB962C8B-B14F-4D97-AF65-F5344CB8AC3E}">
        <p14:creationId xmlns:p14="http://schemas.microsoft.com/office/powerpoint/2010/main" val="52166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64</a:t>
            </a:fld>
            <a:endParaRPr lang="en-US"/>
          </a:p>
        </p:txBody>
      </p:sp>
    </p:spTree>
    <p:extLst>
      <p:ext uri="{BB962C8B-B14F-4D97-AF65-F5344CB8AC3E}">
        <p14:creationId xmlns:p14="http://schemas.microsoft.com/office/powerpoint/2010/main" val="419851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66</a:t>
            </a:fld>
            <a:endParaRPr lang="en-US"/>
          </a:p>
        </p:txBody>
      </p:sp>
    </p:spTree>
    <p:extLst>
      <p:ext uri="{BB962C8B-B14F-4D97-AF65-F5344CB8AC3E}">
        <p14:creationId xmlns:p14="http://schemas.microsoft.com/office/powerpoint/2010/main" val="67838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70</a:t>
            </a:fld>
            <a:endParaRPr lang="en-US"/>
          </a:p>
        </p:txBody>
      </p:sp>
    </p:spTree>
    <p:extLst>
      <p:ext uri="{BB962C8B-B14F-4D97-AF65-F5344CB8AC3E}">
        <p14:creationId xmlns:p14="http://schemas.microsoft.com/office/powerpoint/2010/main" val="3445132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78</a:t>
            </a:fld>
            <a:endParaRPr lang="en-US"/>
          </a:p>
        </p:txBody>
      </p:sp>
    </p:spTree>
    <p:extLst>
      <p:ext uri="{BB962C8B-B14F-4D97-AF65-F5344CB8AC3E}">
        <p14:creationId xmlns:p14="http://schemas.microsoft.com/office/powerpoint/2010/main" val="1391254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2001f471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72001f471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8</a:t>
            </a:fld>
            <a:endParaRPr lang="en-US"/>
          </a:p>
        </p:txBody>
      </p:sp>
    </p:spTree>
    <p:extLst>
      <p:ext uri="{BB962C8B-B14F-4D97-AF65-F5344CB8AC3E}">
        <p14:creationId xmlns:p14="http://schemas.microsoft.com/office/powerpoint/2010/main" val="310939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b0c8fd486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b0c8fd48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48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5b0c8fd486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5b0c8fd486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132197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0c8fd486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5b0c8fd48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endParaRPr sz="1400">
              <a:solidFill>
                <a:schemeClr val="dk1"/>
              </a:solidFill>
            </a:endParaRPr>
          </a:p>
        </p:txBody>
      </p:sp>
    </p:spTree>
    <p:extLst>
      <p:ext uri="{BB962C8B-B14F-4D97-AF65-F5344CB8AC3E}">
        <p14:creationId xmlns:p14="http://schemas.microsoft.com/office/powerpoint/2010/main" val="289502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b0c8fd486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5b0c8fd486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61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6" name="Google Shape;26;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 name="Google Shape;29;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0" name="Google Shape;30;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1" name="Google Shape;31;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154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923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www.datasciencepublicpolicy.org/aequita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urbanspatial.github.io/AlgorithmicFairness_ACodebasedPrimerForPublicSectorDataScientis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oreilly.com/library/view/ethics-and-data/9781492043898/" TargetMode="External"/><Relationship Id="rId2" Type="http://schemas.openxmlformats.org/officeDocument/2006/relationships/hyperlink" Target="https://www.amazon.com/Policy-Paradox-Political-Decision-Making/dp/0393912728/ref=pd_cp_14_1?pd_rd_w=SRTGj&amp;pf_rd_p=ef4dc990-a9ca-4945-ae0b-f8d549198ed6&amp;pf_rd_r=W0T97NHAS7JXB1XVQ6VQ&amp;pd_rd_r=f36b1e9b-7032-11e9-8500-7b430b359b4b&amp;pd_rd_wg=2vNeR&amp;pd_rd_i=0393912728&amp;psc=1&amp;refRID=W0T97NHAS7JXB1XVQ6VQ" TargetMode="External"/><Relationship Id="rId1" Type="http://schemas.openxmlformats.org/officeDocument/2006/relationships/slideLayout" Target="../slideLayouts/slideLayout2.xml"/><Relationship Id="rId6" Type="http://schemas.openxmlformats.org/officeDocument/2006/relationships/hyperlink" Target="https://www.fatml.org/" TargetMode="External"/><Relationship Id="rId5" Type="http://schemas.openxmlformats.org/officeDocument/2006/relationships/hyperlink" Target="https://metrolabnetwork.org/wp-content/uploads/2017/09/Ethical-Guidelines-for-Applying-Predictive-Tools-within-Human-Services_Sept-2017.pdf" TargetMode="External"/><Relationship Id="rId4" Type="http://schemas.openxmlformats.org/officeDocument/2006/relationships/hyperlink" Target="http://solon.barocas.org/?page_id=701"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dsapp.uchicago.edu/resources/datamaturity/" TargetMode="External"/><Relationship Id="rId7" Type="http://schemas.openxmlformats.org/officeDocument/2006/relationships/hyperlink" Target="http://www.github.com/dss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2.xml"/><Relationship Id="rId6" Type="http://schemas.openxmlformats.org/officeDocument/2006/relationships/hyperlink" Target="https://github.com/dssg/aequitas" TargetMode="External"/><Relationship Id="rId5" Type="http://schemas.openxmlformats.org/officeDocument/2006/relationships/hyperlink" Target="https://github.com/dssg/triage" TargetMode="External"/><Relationship Id="rId4" Type="http://schemas.openxmlformats.org/officeDocument/2006/relationships/hyperlink" Target="https://github.com/dssg/hitchhikers-guide"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Ethics, Bias, and Fairness Part II</a:t>
            </a:r>
            <a:endParaRPr sz="44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Translating policy goals to fairness metrics</a:t>
            </a:r>
          </a:p>
        </p:txBody>
      </p:sp>
      <p:pic>
        <p:nvPicPr>
          <p:cNvPr id="1026" name="Picture 2">
            <a:extLst>
              <a:ext uri="{FF2B5EF4-FFF2-40B4-BE49-F238E27FC236}">
                <a16:creationId xmlns:a16="http://schemas.microsoft.com/office/drawing/2014/main" id="{8B63C0A7-081E-3D4F-B1C8-1DEEE109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 y="1116762"/>
            <a:ext cx="12192000" cy="5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6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26377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b="1" dirty="0">
                <a:solidFill>
                  <a:schemeClr val="tx1"/>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52527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2" name="Title 1">
            <a:extLst>
              <a:ext uri="{FF2B5EF4-FFF2-40B4-BE49-F238E27FC236}">
                <a16:creationId xmlns:a16="http://schemas.microsoft.com/office/drawing/2014/main" id="{03387B15-C438-0144-A7C2-EDD3D4630BE1}"/>
              </a:ext>
            </a:extLst>
          </p:cNvPr>
          <p:cNvSpPr>
            <a:spLocks noGrp="1"/>
          </p:cNvSpPr>
          <p:nvPr>
            <p:ph type="title"/>
          </p:nvPr>
        </p:nvSpPr>
        <p:spPr/>
        <p:txBody>
          <a:bodyPr/>
          <a:lstStyle/>
          <a:p>
            <a:r>
              <a:rPr lang="en-US" sz="4800" dirty="0"/>
              <a:t>Bias Audit Flow</a:t>
            </a:r>
          </a:p>
        </p:txBody>
      </p:sp>
      <p:sp>
        <p:nvSpPr>
          <p:cNvPr id="982" name="Google Shape;982;p121"/>
          <p:cNvSpPr txBox="1">
            <a:spLocks noGrp="1"/>
          </p:cNvSpPr>
          <p:nvPr>
            <p:ph type="body" idx="1"/>
          </p:nvPr>
        </p:nvSpPr>
        <p:spPr>
          <a:xfrm>
            <a:off x="415600" y="1203158"/>
            <a:ext cx="8487768" cy="4888675"/>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Race</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Sex</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Age</a:t>
            </a:r>
            <a:endParaRPr b="1" dirty="0">
              <a:solidFill>
                <a:srgbClr val="34495E"/>
              </a:solidFill>
              <a:latin typeface="Lato"/>
              <a:ea typeface="Lato"/>
              <a:cs typeface="Lato"/>
              <a:sym typeface="Lato"/>
            </a:endParaRPr>
          </a:p>
        </p:txBody>
      </p:sp>
      <p:sp>
        <p:nvSpPr>
          <p:cNvPr id="984" name="Google Shape;984;p121"/>
          <p:cNvSpPr txBox="1">
            <a:spLocks noGrp="1"/>
          </p:cNvSpPr>
          <p:nvPr>
            <p:ph type="body" idx="4294967295"/>
          </p:nvPr>
        </p:nvSpPr>
        <p:spPr>
          <a:xfrm>
            <a:off x="5849102" y="1758025"/>
            <a:ext cx="3671887" cy="1562100"/>
          </a:xfrm>
          <a:prstGeom prst="rect">
            <a:avLst/>
          </a:prstGeom>
        </p:spPr>
        <p:txBody>
          <a:bodyPr spcFirstLastPara="1" wrap="square" lIns="121900" tIns="121900" rIns="121900" bIns="121900" anchor="t" anchorCtr="0">
            <a:noAutofit/>
          </a:bodyPr>
          <a:lstStyle/>
          <a:p>
            <a:pPr marL="0" indent="0" algn="ctr">
              <a:spcBef>
                <a:spcPts val="853"/>
              </a:spcBef>
              <a:buNone/>
            </a:pPr>
            <a:r>
              <a:rPr lang="en" b="1" dirty="0">
                <a:solidFill>
                  <a:srgbClr val="34495E"/>
                </a:solidFill>
                <a:latin typeface="Lato"/>
                <a:ea typeface="Lato"/>
                <a:cs typeface="Lato"/>
                <a:sym typeface="Lato"/>
              </a:rPr>
              <a:t>Equal False </a:t>
            </a:r>
            <a:endParaRPr b="1" dirty="0">
              <a:solidFill>
                <a:srgbClr val="34495E"/>
              </a:solidFill>
              <a:latin typeface="Lato"/>
              <a:ea typeface="Lato"/>
              <a:cs typeface="Lato"/>
              <a:sym typeface="Lato"/>
            </a:endParaRPr>
          </a:p>
          <a:p>
            <a:pPr marL="0" indent="0" algn="ctr">
              <a:spcBef>
                <a:spcPts val="853"/>
              </a:spcBef>
              <a:buNone/>
            </a:pPr>
            <a:r>
              <a:rPr lang="en" b="1" dirty="0">
                <a:solidFill>
                  <a:srgbClr val="34495E"/>
                </a:solidFill>
                <a:latin typeface="Lato"/>
                <a:ea typeface="Lato"/>
                <a:cs typeface="Lato"/>
                <a:sym typeface="Lato"/>
              </a:rPr>
              <a:t>Omission Rate</a:t>
            </a:r>
            <a:endParaRPr b="1" dirty="0">
              <a:solidFill>
                <a:srgbClr val="34495E"/>
              </a:solidFill>
              <a:latin typeface="Lato"/>
              <a:ea typeface="Lato"/>
              <a:cs typeface="Lato"/>
              <a:sym typeface="Lato"/>
            </a:endParaRPr>
          </a:p>
        </p:txBody>
      </p:sp>
      <p:pic>
        <p:nvPicPr>
          <p:cNvPr id="983" name="Google Shape;983;p121"/>
          <p:cNvPicPr preferRelativeResize="0"/>
          <p:nvPr/>
        </p:nvPicPr>
        <p:blipFill>
          <a:blip r:embed="rId3">
            <a:alphaModFix/>
          </a:blip>
          <a:stretch>
            <a:fillRect/>
          </a:stretch>
        </p:blipFill>
        <p:spPr>
          <a:xfrm>
            <a:off x="9711586" y="1808633"/>
            <a:ext cx="1037100" cy="1037100"/>
          </a:xfrm>
          <a:prstGeom prst="rect">
            <a:avLst/>
          </a:prstGeom>
          <a:noFill/>
          <a:ln>
            <a:noFill/>
          </a:ln>
        </p:spPr>
      </p:pic>
      <p:pic>
        <p:nvPicPr>
          <p:cNvPr id="985" name="Google Shape;985;p121"/>
          <p:cNvPicPr preferRelativeResize="0"/>
          <p:nvPr/>
        </p:nvPicPr>
        <p:blipFill>
          <a:blip r:embed="rId4">
            <a:alphaModFix/>
          </a:blip>
          <a:stretch>
            <a:fillRect/>
          </a:stretch>
        </p:blipFill>
        <p:spPr>
          <a:xfrm>
            <a:off x="203201" y="2969433"/>
            <a:ext cx="11785599" cy="1608691"/>
          </a:xfrm>
          <a:prstGeom prst="rect">
            <a:avLst/>
          </a:prstGeom>
          <a:noFill/>
          <a:ln>
            <a:noFill/>
          </a:ln>
        </p:spPr>
      </p:pic>
      <p:sp>
        <p:nvSpPr>
          <p:cNvPr id="8" name="Google Shape;981;p121">
            <a:extLst>
              <a:ext uri="{FF2B5EF4-FFF2-40B4-BE49-F238E27FC236}">
                <a16:creationId xmlns:a16="http://schemas.microsoft.com/office/drawing/2014/main" id="{9AE90B6F-5D72-264F-A354-FCBA0C454859}"/>
              </a:ext>
            </a:extLst>
          </p:cNvPr>
          <p:cNvSpPr txBox="1">
            <a:spLocks/>
          </p:cNvSpPr>
          <p:nvPr/>
        </p:nvSpPr>
        <p:spPr bwMode="auto">
          <a:xfrm>
            <a:off x="-202021" y="2085095"/>
            <a:ext cx="3441107" cy="1562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192881" indent="-192881" algn="l" defTabSz="257175"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ＭＳ Ｐゴシック" charset="0"/>
              </a:defRPr>
            </a:lvl1pPr>
            <a:lvl2pPr marL="417910" indent="-160735" algn="l" defTabSz="257175" rtl="0" eaLnBrk="1" fontAlgn="base" hangingPunct="1">
              <a:spcBef>
                <a:spcPct val="20000"/>
              </a:spcBef>
              <a:spcAft>
                <a:spcPct val="0"/>
              </a:spcAft>
              <a:buFont typeface="Arial" charset="0"/>
              <a:buChar char="–"/>
              <a:defRPr sz="1575" kern="1200">
                <a:solidFill>
                  <a:schemeClr val="tx1"/>
                </a:solidFill>
                <a:latin typeface="+mn-lt"/>
                <a:ea typeface="ＭＳ Ｐゴシック" charset="0"/>
                <a:cs typeface="+mn-cs"/>
              </a:defRPr>
            </a:lvl2pPr>
            <a:lvl3pPr marL="642938" indent="-128588" algn="l" defTabSz="257175" rtl="0" eaLnBrk="1" fontAlgn="base" hangingPunct="1">
              <a:spcBef>
                <a:spcPct val="20000"/>
              </a:spcBef>
              <a:spcAft>
                <a:spcPct val="0"/>
              </a:spcAft>
              <a:buFont typeface="Arial" charset="0"/>
              <a:buChar char="•"/>
              <a:defRPr sz="1350" kern="1200">
                <a:solidFill>
                  <a:schemeClr val="tx1"/>
                </a:solidFill>
                <a:latin typeface="+mn-lt"/>
                <a:ea typeface="ＭＳ Ｐゴシック" charset="0"/>
                <a:cs typeface="+mn-cs"/>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mn-lt"/>
                <a:ea typeface="ＭＳ Ｐゴシック" charset="0"/>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ctr">
              <a:spcBef>
                <a:spcPts val="853"/>
              </a:spcBef>
              <a:spcAft>
                <a:spcPts val="0"/>
              </a:spcAft>
              <a:buNone/>
            </a:pPr>
            <a:r>
              <a:rPr lang="en-US" sz="2400" b="1" dirty="0">
                <a:solidFill>
                  <a:srgbClr val="34495E"/>
                </a:solidFill>
                <a:latin typeface="Lato"/>
                <a:ea typeface="Lato"/>
                <a:cs typeface="Lato"/>
                <a:sym typeface="Lato"/>
              </a:rPr>
              <a:t>Risk Score and Outcomes</a:t>
            </a:r>
          </a:p>
        </p:txBody>
      </p:sp>
      <p:pic>
        <p:nvPicPr>
          <p:cNvPr id="9" name="Google Shape;983;p121">
            <a:extLst>
              <a:ext uri="{FF2B5EF4-FFF2-40B4-BE49-F238E27FC236}">
                <a16:creationId xmlns:a16="http://schemas.microsoft.com/office/drawing/2014/main" id="{BD1958FE-363B-B948-8C3F-AE57CBE8BB31}"/>
              </a:ext>
            </a:extLst>
          </p:cNvPr>
          <p:cNvPicPr preferRelativeResize="0"/>
          <p:nvPr/>
        </p:nvPicPr>
        <p:blipFill>
          <a:blip r:embed="rId3">
            <a:alphaModFix/>
          </a:blip>
          <a:stretch>
            <a:fillRect/>
          </a:stretch>
        </p:blipFill>
        <p:spPr>
          <a:xfrm rot="10800000">
            <a:off x="10739200" y="1881725"/>
            <a:ext cx="1037100" cy="1037100"/>
          </a:xfrm>
          <a:prstGeom prst="rect">
            <a:avLst/>
          </a:prstGeom>
          <a:noFill/>
          <a:ln>
            <a:noFill/>
          </a:ln>
        </p:spPr>
      </p:pic>
    </p:spTree>
    <p:extLst>
      <p:ext uri="{BB962C8B-B14F-4D97-AF65-F5344CB8AC3E}">
        <p14:creationId xmlns:p14="http://schemas.microsoft.com/office/powerpoint/2010/main" val="2527565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D91F4-A637-8243-B05F-14F3473A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373" y="1207167"/>
            <a:ext cx="5049253" cy="50492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93BF54-2832-DC43-9DA2-F5B5BE8061CD}"/>
              </a:ext>
            </a:extLst>
          </p:cNvPr>
          <p:cNvSpPr/>
          <p:nvPr/>
        </p:nvSpPr>
        <p:spPr>
          <a:xfrm>
            <a:off x="3047999" y="6386561"/>
            <a:ext cx="6096000" cy="400110"/>
          </a:xfrm>
          <a:prstGeom prst="rect">
            <a:avLst/>
          </a:prstGeom>
        </p:spPr>
        <p:txBody>
          <a:bodyPr>
            <a:spAutoFit/>
          </a:bodyPr>
          <a:lstStyle/>
          <a:p>
            <a:pPr algn="ctr"/>
            <a:r>
              <a:rPr lang="en-US" sz="2000" u="sng" dirty="0">
                <a:solidFill>
                  <a:srgbClr val="0097A7"/>
                </a:solidFill>
                <a:latin typeface="Arial" panose="020B0604020202020204" pitchFamily="34" charset="0"/>
                <a:hlinkClick r:id="rId3"/>
              </a:rPr>
              <a:t>http://www.datasciencepublicpolicy.org/aequitas/</a:t>
            </a:r>
            <a:endParaRPr lang="en-US" sz="2000" dirty="0"/>
          </a:p>
        </p:txBody>
      </p:sp>
      <p:sp>
        <p:nvSpPr>
          <p:cNvPr id="6" name="Title 1">
            <a:extLst>
              <a:ext uri="{FF2B5EF4-FFF2-40B4-BE49-F238E27FC236}">
                <a16:creationId xmlns:a16="http://schemas.microsoft.com/office/drawing/2014/main" id="{B6C2ED66-733C-CF4C-A24B-3367976D8F13}"/>
              </a:ext>
            </a:extLst>
          </p:cNvPr>
          <p:cNvSpPr>
            <a:spLocks noGrp="1"/>
          </p:cNvSpPr>
          <p:nvPr>
            <p:ph type="title"/>
          </p:nvPr>
        </p:nvSpPr>
        <p:spPr>
          <a:xfrm>
            <a:off x="415600" y="86563"/>
            <a:ext cx="11360700" cy="763500"/>
          </a:xfrm>
        </p:spPr>
        <p:txBody>
          <a:bodyPr/>
          <a:lstStyle/>
          <a:p>
            <a:r>
              <a:rPr lang="en-US" sz="4800" dirty="0"/>
              <a:t>Bias Audit</a:t>
            </a:r>
          </a:p>
        </p:txBody>
      </p:sp>
    </p:spTree>
    <p:extLst>
      <p:ext uri="{BB962C8B-B14F-4D97-AF65-F5344CB8AC3E}">
        <p14:creationId xmlns:p14="http://schemas.microsoft.com/office/powerpoint/2010/main" val="342590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29DBCF3-FBB4-A446-A07A-4679AAFFE19E}"/>
              </a:ext>
            </a:extLst>
          </p:cNvPr>
          <p:cNvPicPr>
            <a:picLocks noChangeAspect="1"/>
          </p:cNvPicPr>
          <p:nvPr/>
        </p:nvPicPr>
        <p:blipFill>
          <a:blip r:embed="rId2"/>
          <a:stretch>
            <a:fillRect/>
          </a:stretch>
        </p:blipFill>
        <p:spPr>
          <a:xfrm>
            <a:off x="654050" y="1778000"/>
            <a:ext cx="10883900" cy="3302000"/>
          </a:xfrm>
          <a:prstGeom prst="rect">
            <a:avLst/>
          </a:prstGeom>
        </p:spPr>
      </p:pic>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3176927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DC87580B-2254-6944-BD7B-E95E7FB507E0}"/>
              </a:ext>
            </a:extLst>
          </p:cNvPr>
          <p:cNvPicPr>
            <a:picLocks noChangeAspect="1"/>
          </p:cNvPicPr>
          <p:nvPr/>
        </p:nvPicPr>
        <p:blipFill>
          <a:blip r:embed="rId2"/>
          <a:stretch>
            <a:fillRect/>
          </a:stretch>
        </p:blipFill>
        <p:spPr>
          <a:xfrm>
            <a:off x="666750" y="1432560"/>
            <a:ext cx="10858500" cy="4724400"/>
          </a:xfrm>
          <a:prstGeom prst="rect">
            <a:avLst/>
          </a:prstGeom>
        </p:spPr>
      </p:pic>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spTree>
    <p:extLst>
      <p:ext uri="{BB962C8B-B14F-4D97-AF65-F5344CB8AC3E}">
        <p14:creationId xmlns:p14="http://schemas.microsoft.com/office/powerpoint/2010/main" val="262400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62AD9F-7B90-F94A-B332-B60EED931D73}"/>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5122" name="Picture 2">
            <a:extLst>
              <a:ext uri="{FF2B5EF4-FFF2-40B4-BE49-F238E27FC236}">
                <a16:creationId xmlns:a16="http://schemas.microsoft.com/office/drawing/2014/main" id="{887D6C6C-88DC-4645-9EAA-F57C5ECBF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5663"/>
            <a:ext cx="1219200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2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Auditing COMPAS Disparities</a:t>
            </a:r>
          </a:p>
        </p:txBody>
      </p:sp>
      <p:pic>
        <p:nvPicPr>
          <p:cNvPr id="6146" name="Picture 2">
            <a:extLst>
              <a:ext uri="{FF2B5EF4-FFF2-40B4-BE49-F238E27FC236}">
                <a16:creationId xmlns:a16="http://schemas.microsoft.com/office/drawing/2014/main" id="{035B0AF9-ED10-B141-884F-3372F07DA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3188"/>
            <a:ext cx="12192000" cy="411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61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Fairness Scorecards</a:t>
            </a:r>
          </a:p>
        </p:txBody>
      </p:sp>
      <p:sp>
        <p:nvSpPr>
          <p:cNvPr id="3" name="Rectangle 2">
            <a:extLst>
              <a:ext uri="{FF2B5EF4-FFF2-40B4-BE49-F238E27FC236}">
                <a16:creationId xmlns:a16="http://schemas.microsoft.com/office/drawing/2014/main" id="{66ECF8D3-145C-6247-BD9D-9751C6C74B95}"/>
              </a:ext>
            </a:extLst>
          </p:cNvPr>
          <p:cNvSpPr/>
          <p:nvPr/>
        </p:nvSpPr>
        <p:spPr>
          <a:xfrm>
            <a:off x="0" y="6402105"/>
            <a:ext cx="11360700" cy="369332"/>
          </a:xfrm>
          <a:prstGeom prst="rect">
            <a:avLst/>
          </a:prstGeom>
        </p:spPr>
        <p:txBody>
          <a:bodyPr wrap="square">
            <a:spAutoFit/>
          </a:bodyPr>
          <a:lstStyle/>
          <a:p>
            <a:r>
              <a:rPr lang="en-US" sz="1800" dirty="0">
                <a:hlinkClick r:id="rId2"/>
              </a:rPr>
              <a:t>https://urbanspatial.github.io/AlgorithmicFairness_ACodebasedPrimerForPublicSectorDataScientists/</a:t>
            </a:r>
            <a:endParaRPr lang="en-US" sz="1800" dirty="0"/>
          </a:p>
        </p:txBody>
      </p:sp>
      <p:pic>
        <p:nvPicPr>
          <p:cNvPr id="7" name="Picture 6">
            <a:extLst>
              <a:ext uri="{FF2B5EF4-FFF2-40B4-BE49-F238E27FC236}">
                <a16:creationId xmlns:a16="http://schemas.microsoft.com/office/drawing/2014/main" id="{5C74A5D0-1DEF-AC42-A4FE-026BA63066B2}"/>
              </a:ext>
            </a:extLst>
          </p:cNvPr>
          <p:cNvPicPr>
            <a:picLocks noChangeAspect="1"/>
          </p:cNvPicPr>
          <p:nvPr/>
        </p:nvPicPr>
        <p:blipFill>
          <a:blip r:embed="rId3"/>
          <a:stretch>
            <a:fillRect/>
          </a:stretch>
        </p:blipFill>
        <p:spPr>
          <a:xfrm>
            <a:off x="2235833" y="976817"/>
            <a:ext cx="7720233" cy="5425288"/>
          </a:xfrm>
          <a:prstGeom prst="rect">
            <a:avLst/>
          </a:prstGeom>
        </p:spPr>
      </p:pic>
    </p:spTree>
    <p:extLst>
      <p:ext uri="{BB962C8B-B14F-4D97-AF65-F5344CB8AC3E}">
        <p14:creationId xmlns:p14="http://schemas.microsoft.com/office/powerpoint/2010/main" val="4095517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600BA7-FA45-884F-9820-9E5F2CB7AA48}"/>
              </a:ext>
            </a:extLst>
          </p:cNvPr>
          <p:cNvSpPr>
            <a:spLocks noGrp="1"/>
          </p:cNvSpPr>
          <p:nvPr>
            <p:ph type="body" idx="4294967295"/>
          </p:nvPr>
        </p:nvSpPr>
        <p:spPr>
          <a:xfrm>
            <a:off x="0" y="2724150"/>
            <a:ext cx="11360150" cy="1409700"/>
          </a:xfrm>
        </p:spPr>
        <p:txBody>
          <a:bodyPr/>
          <a:lstStyle/>
          <a:p>
            <a:pPr marL="76200" indent="0" algn="ctr">
              <a:buNone/>
            </a:pPr>
            <a:r>
              <a:rPr lang="en-US" sz="4800" dirty="0"/>
              <a:t>Short Quiz</a:t>
            </a:r>
          </a:p>
        </p:txBody>
      </p:sp>
    </p:spTree>
    <p:extLst>
      <p:ext uri="{BB962C8B-B14F-4D97-AF65-F5344CB8AC3E}">
        <p14:creationId xmlns:p14="http://schemas.microsoft.com/office/powerpoint/2010/main" val="3961930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2" name="Picture 1">
            <a:extLst>
              <a:ext uri="{FF2B5EF4-FFF2-40B4-BE49-F238E27FC236}">
                <a16:creationId xmlns:a16="http://schemas.microsoft.com/office/drawing/2014/main" id="{629ADB07-237D-854C-9019-216CC1229206}"/>
              </a:ext>
            </a:extLst>
          </p:cNvPr>
          <p:cNvPicPr>
            <a:picLocks noChangeAspect="1"/>
          </p:cNvPicPr>
          <p:nvPr/>
        </p:nvPicPr>
        <p:blipFill>
          <a:blip r:embed="rId2"/>
          <a:stretch>
            <a:fillRect/>
          </a:stretch>
        </p:blipFill>
        <p:spPr>
          <a:xfrm>
            <a:off x="1747451" y="1191219"/>
            <a:ext cx="8697097" cy="5580218"/>
          </a:xfrm>
          <a:prstGeom prst="rect">
            <a:avLst/>
          </a:prstGeom>
        </p:spPr>
      </p:pic>
    </p:spTree>
    <p:extLst>
      <p:ext uri="{BB962C8B-B14F-4D97-AF65-F5344CB8AC3E}">
        <p14:creationId xmlns:p14="http://schemas.microsoft.com/office/powerpoint/2010/main" val="1802845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pic>
        <p:nvPicPr>
          <p:cNvPr id="3" name="Picture 2">
            <a:extLst>
              <a:ext uri="{FF2B5EF4-FFF2-40B4-BE49-F238E27FC236}">
                <a16:creationId xmlns:a16="http://schemas.microsoft.com/office/drawing/2014/main" id="{F4EFBC49-7052-FC4F-8279-76217D2D5D27}"/>
              </a:ext>
            </a:extLst>
          </p:cNvPr>
          <p:cNvPicPr>
            <a:picLocks noChangeAspect="1"/>
          </p:cNvPicPr>
          <p:nvPr/>
        </p:nvPicPr>
        <p:blipFill>
          <a:blip r:embed="rId2"/>
          <a:stretch>
            <a:fillRect/>
          </a:stretch>
        </p:blipFill>
        <p:spPr>
          <a:xfrm>
            <a:off x="415650" y="1116333"/>
            <a:ext cx="11360700" cy="5655104"/>
          </a:xfrm>
          <a:prstGeom prst="rect">
            <a:avLst/>
          </a:prstGeom>
        </p:spPr>
      </p:pic>
    </p:spTree>
    <p:extLst>
      <p:ext uri="{BB962C8B-B14F-4D97-AF65-F5344CB8AC3E}">
        <p14:creationId xmlns:p14="http://schemas.microsoft.com/office/powerpoint/2010/main" val="3406543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6AB5CF1-0AAC-FB43-8067-4C57B41DE302}"/>
              </a:ext>
            </a:extLst>
          </p:cNvPr>
          <p:cNvSpPr>
            <a:spLocks noGrp="1"/>
          </p:cNvSpPr>
          <p:nvPr>
            <p:ph type="title"/>
          </p:nvPr>
        </p:nvSpPr>
        <p:spPr>
          <a:xfrm>
            <a:off x="415600" y="86563"/>
            <a:ext cx="11360700" cy="763500"/>
          </a:xfrm>
        </p:spPr>
        <p:txBody>
          <a:bodyPr/>
          <a:lstStyle/>
          <a:p>
            <a:r>
              <a:rPr lang="en-US" sz="4800" dirty="0"/>
              <a:t>Child Welfare Case Study</a:t>
            </a:r>
          </a:p>
        </p:txBody>
      </p:sp>
      <p:grpSp>
        <p:nvGrpSpPr>
          <p:cNvPr id="6" name="Group 5">
            <a:extLst>
              <a:ext uri="{FF2B5EF4-FFF2-40B4-BE49-F238E27FC236}">
                <a16:creationId xmlns:a16="http://schemas.microsoft.com/office/drawing/2014/main" id="{C440E17F-5851-0B43-ACDE-7D913A3E26B7}"/>
              </a:ext>
            </a:extLst>
          </p:cNvPr>
          <p:cNvGrpSpPr/>
          <p:nvPr/>
        </p:nvGrpSpPr>
        <p:grpSpPr>
          <a:xfrm>
            <a:off x="499822" y="1620896"/>
            <a:ext cx="11192256" cy="4025614"/>
            <a:chOff x="268224" y="1634343"/>
            <a:chExt cx="11192256" cy="4025614"/>
          </a:xfrm>
        </p:grpSpPr>
        <p:sp>
          <p:nvSpPr>
            <p:cNvPr id="2" name="TextBox 1">
              <a:extLst>
                <a:ext uri="{FF2B5EF4-FFF2-40B4-BE49-F238E27FC236}">
                  <a16:creationId xmlns:a16="http://schemas.microsoft.com/office/drawing/2014/main" id="{506519BE-A424-304C-8101-7BEA58FB69FF}"/>
                </a:ext>
              </a:extLst>
            </p:cNvPr>
            <p:cNvSpPr txBox="1"/>
            <p:nvPr/>
          </p:nvSpPr>
          <p:spPr>
            <a:xfrm>
              <a:off x="268224" y="1634343"/>
              <a:ext cx="11192256" cy="3662541"/>
            </a:xfrm>
            <a:prstGeom prst="rect">
              <a:avLst/>
            </a:prstGeom>
            <a:noFill/>
          </p:spPr>
          <p:txBody>
            <a:bodyPr wrap="square" rtlCol="0">
              <a:spAutoFit/>
            </a:bodyPr>
            <a:lstStyle/>
            <a:p>
              <a:r>
                <a:rPr lang="en-US" sz="7200" dirty="0"/>
                <a:t>“</a:t>
              </a:r>
              <a:r>
                <a:rPr lang="en-US" sz="3200" i="1" dirty="0"/>
                <a:t>We see that even though the ROC curves lie quite close to one another for most groups, the chosen threshold corresponds to different points on the ROC curves for different groups…. This FPR imbalance could lead to a perception that Mixed-race families are over- investigated relative to White families.</a:t>
              </a:r>
            </a:p>
          </p:txBody>
        </p:sp>
        <p:sp>
          <p:nvSpPr>
            <p:cNvPr id="4" name="Rectangle 3">
              <a:extLst>
                <a:ext uri="{FF2B5EF4-FFF2-40B4-BE49-F238E27FC236}">
                  <a16:creationId xmlns:a16="http://schemas.microsoft.com/office/drawing/2014/main" id="{10EB06BC-DC47-BC48-85E1-017829B31DA5}"/>
                </a:ext>
              </a:extLst>
            </p:cNvPr>
            <p:cNvSpPr/>
            <p:nvPr/>
          </p:nvSpPr>
          <p:spPr>
            <a:xfrm>
              <a:off x="4706043" y="4459628"/>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200739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b="1" dirty="0">
                <a:solidFill>
                  <a:schemeClr val="tx1"/>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1669076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22"/>
          <p:cNvSpPr txBox="1"/>
          <p:nvPr/>
        </p:nvSpPr>
        <p:spPr>
          <a:xfrm>
            <a:off x="4267200" y="5856224"/>
            <a:ext cx="2271357"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991" name="Google Shape;991;p122"/>
          <p:cNvSpPr txBox="1"/>
          <p:nvPr/>
        </p:nvSpPr>
        <p:spPr>
          <a:xfrm>
            <a:off x="2877467" y="5754624"/>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992" name="Google Shape;992;p122"/>
          <p:cNvSpPr txBox="1"/>
          <p:nvPr/>
        </p:nvSpPr>
        <p:spPr>
          <a:xfrm>
            <a:off x="6999533" y="5754624"/>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993" name="Google Shape;993;p122"/>
          <p:cNvSpPr/>
          <p:nvPr/>
        </p:nvSpPr>
        <p:spPr>
          <a:xfrm>
            <a:off x="5807567" y="5489657"/>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994" name="Google Shape;994;p122"/>
          <p:cNvSpPr/>
          <p:nvPr/>
        </p:nvSpPr>
        <p:spPr>
          <a:xfrm>
            <a:off x="6058833" y="5489657"/>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995" name="Google Shape;995;p122"/>
          <p:cNvSpPr/>
          <p:nvPr/>
        </p:nvSpPr>
        <p:spPr>
          <a:xfrm>
            <a:off x="5305000" y="5489657"/>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996" name="Google Shape;996;p122"/>
          <p:cNvSpPr/>
          <p:nvPr/>
        </p:nvSpPr>
        <p:spPr>
          <a:xfrm>
            <a:off x="5556284" y="5489657"/>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997" name="Google Shape;997;p122"/>
          <p:cNvSpPr/>
          <p:nvPr/>
        </p:nvSpPr>
        <p:spPr>
          <a:xfrm>
            <a:off x="3367933" y="5626824"/>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 name="Title 1">
            <a:extLst>
              <a:ext uri="{FF2B5EF4-FFF2-40B4-BE49-F238E27FC236}">
                <a16:creationId xmlns:a16="http://schemas.microsoft.com/office/drawing/2014/main" id="{AC579AE2-6DF2-9F45-858E-78F36A17F6A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680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23"/>
          <p:cNvSpPr txBox="1"/>
          <p:nvPr/>
        </p:nvSpPr>
        <p:spPr>
          <a:xfrm>
            <a:off x="2877467" y="5737079"/>
            <a:ext cx="2112000" cy="674800"/>
          </a:xfrm>
          <a:prstGeom prst="rect">
            <a:avLst/>
          </a:prstGeom>
          <a:noFill/>
          <a:ln>
            <a:noFill/>
          </a:ln>
        </p:spPr>
        <p:txBody>
          <a:bodyPr spcFirstLastPara="1" wrap="square" lIns="121900" tIns="121900" rIns="121900" bIns="121900" anchor="t" anchorCtr="0">
            <a:noAutofit/>
          </a:bodyPr>
          <a:lstStyle/>
          <a:p>
            <a:r>
              <a:rPr lang="en" sz="1867"/>
              <a:t>0%</a:t>
            </a:r>
            <a:endParaRPr sz="1867"/>
          </a:p>
        </p:txBody>
      </p:sp>
      <p:sp>
        <p:nvSpPr>
          <p:cNvPr id="1004" name="Google Shape;1004;p123"/>
          <p:cNvSpPr txBox="1"/>
          <p:nvPr/>
        </p:nvSpPr>
        <p:spPr>
          <a:xfrm>
            <a:off x="6999533" y="5737079"/>
            <a:ext cx="2112000" cy="674800"/>
          </a:xfrm>
          <a:prstGeom prst="rect">
            <a:avLst/>
          </a:prstGeom>
          <a:noFill/>
          <a:ln>
            <a:noFill/>
          </a:ln>
        </p:spPr>
        <p:txBody>
          <a:bodyPr spcFirstLastPara="1" wrap="square" lIns="121900" tIns="121900" rIns="121900" bIns="121900" anchor="t" anchorCtr="0">
            <a:noAutofit/>
          </a:bodyPr>
          <a:lstStyle/>
          <a:p>
            <a:r>
              <a:rPr lang="en" sz="1867"/>
              <a:t>100%</a:t>
            </a:r>
            <a:endParaRPr sz="1867"/>
          </a:p>
        </p:txBody>
      </p:sp>
      <p:sp>
        <p:nvSpPr>
          <p:cNvPr id="1005" name="Google Shape;1005;p123"/>
          <p:cNvSpPr/>
          <p:nvPr/>
        </p:nvSpPr>
        <p:spPr>
          <a:xfrm>
            <a:off x="5807567" y="2932112"/>
            <a:ext cx="250400" cy="239600"/>
          </a:xfrm>
          <a:prstGeom prst="ellipse">
            <a:avLst/>
          </a:prstGeom>
          <a:solidFill>
            <a:srgbClr val="455A64"/>
          </a:solidFill>
          <a:ln>
            <a:noFill/>
          </a:ln>
        </p:spPr>
        <p:txBody>
          <a:bodyPr spcFirstLastPara="1" wrap="square" lIns="121900" tIns="121900" rIns="121900" bIns="121900" anchor="ctr" anchorCtr="0">
            <a:noAutofit/>
          </a:bodyPr>
          <a:lstStyle/>
          <a:p>
            <a:endParaRPr sz="1867"/>
          </a:p>
        </p:txBody>
      </p:sp>
      <p:sp>
        <p:nvSpPr>
          <p:cNvPr id="1006" name="Google Shape;1006;p123"/>
          <p:cNvSpPr/>
          <p:nvPr/>
        </p:nvSpPr>
        <p:spPr>
          <a:xfrm>
            <a:off x="6058833" y="3033712"/>
            <a:ext cx="250400" cy="239600"/>
          </a:xfrm>
          <a:prstGeom prst="ellipse">
            <a:avLst/>
          </a:prstGeom>
          <a:solidFill>
            <a:srgbClr val="FAC851"/>
          </a:solidFill>
          <a:ln>
            <a:noFill/>
          </a:ln>
        </p:spPr>
        <p:txBody>
          <a:bodyPr spcFirstLastPara="1" wrap="square" lIns="121900" tIns="121900" rIns="121900" bIns="121900" anchor="ctr" anchorCtr="0">
            <a:noAutofit/>
          </a:bodyPr>
          <a:lstStyle/>
          <a:p>
            <a:endParaRPr sz="1867"/>
          </a:p>
        </p:txBody>
      </p:sp>
      <p:sp>
        <p:nvSpPr>
          <p:cNvPr id="1007" name="Google Shape;1007;p123"/>
          <p:cNvSpPr/>
          <p:nvPr/>
        </p:nvSpPr>
        <p:spPr>
          <a:xfrm>
            <a:off x="5305000" y="2627312"/>
            <a:ext cx="250400" cy="239600"/>
          </a:xfrm>
          <a:prstGeom prst="ellipse">
            <a:avLst/>
          </a:prstGeom>
          <a:solidFill>
            <a:srgbClr val="B4A7D6"/>
          </a:solidFill>
          <a:ln>
            <a:noFill/>
          </a:ln>
        </p:spPr>
        <p:txBody>
          <a:bodyPr spcFirstLastPara="1" wrap="square" lIns="121900" tIns="121900" rIns="121900" bIns="121900" anchor="ctr" anchorCtr="0">
            <a:noAutofit/>
          </a:bodyPr>
          <a:lstStyle/>
          <a:p>
            <a:endParaRPr sz="1867"/>
          </a:p>
        </p:txBody>
      </p:sp>
      <p:sp>
        <p:nvSpPr>
          <p:cNvPr id="1008" name="Google Shape;1008;p123"/>
          <p:cNvSpPr/>
          <p:nvPr/>
        </p:nvSpPr>
        <p:spPr>
          <a:xfrm>
            <a:off x="5556284" y="4049712"/>
            <a:ext cx="250400" cy="239600"/>
          </a:xfrm>
          <a:prstGeom prst="ellipse">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1009" name="Google Shape;1009;p123"/>
          <p:cNvSpPr/>
          <p:nvPr/>
        </p:nvSpPr>
        <p:spPr>
          <a:xfrm rot="-5400000">
            <a:off x="1132733" y="33740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0" name="Google Shape;1010;p123"/>
          <p:cNvSpPr txBox="1"/>
          <p:nvPr/>
        </p:nvSpPr>
        <p:spPr>
          <a:xfrm rot="-5400000">
            <a:off x="1785332" y="2761216"/>
            <a:ext cx="2112000" cy="674800"/>
          </a:xfrm>
          <a:prstGeom prst="rect">
            <a:avLst/>
          </a:prstGeom>
          <a:noFill/>
          <a:ln>
            <a:noFill/>
          </a:ln>
        </p:spPr>
        <p:txBody>
          <a:bodyPr spcFirstLastPara="1" wrap="square" lIns="121900" tIns="121900" rIns="121900" bIns="121900" anchor="t" anchorCtr="0">
            <a:noAutofit/>
          </a:bodyPr>
          <a:lstStyle/>
          <a:p>
            <a:r>
              <a:rPr lang="en" sz="3200"/>
              <a:t>Bias</a:t>
            </a:r>
            <a:endParaRPr sz="3200"/>
          </a:p>
        </p:txBody>
      </p:sp>
      <p:sp>
        <p:nvSpPr>
          <p:cNvPr id="1011" name="Google Shape;1011;p123"/>
          <p:cNvSpPr/>
          <p:nvPr/>
        </p:nvSpPr>
        <p:spPr>
          <a:xfrm>
            <a:off x="3367933" y="5609279"/>
            <a:ext cx="4542000" cy="239600"/>
          </a:xfrm>
          <a:prstGeom prs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012" name="Google Shape;1012;p123"/>
          <p:cNvSpPr txBox="1"/>
          <p:nvPr/>
        </p:nvSpPr>
        <p:spPr>
          <a:xfrm rot="-5400000">
            <a:off x="2061525" y="486433"/>
            <a:ext cx="2112000" cy="674800"/>
          </a:xfrm>
          <a:prstGeom prst="rect">
            <a:avLst/>
          </a:prstGeom>
          <a:noFill/>
          <a:ln>
            <a:noFill/>
          </a:ln>
        </p:spPr>
        <p:txBody>
          <a:bodyPr spcFirstLastPara="1" wrap="square" lIns="121900" tIns="121900" rIns="121900" bIns="121900" anchor="t" anchorCtr="0">
            <a:noAutofit/>
          </a:bodyPr>
          <a:lstStyle/>
          <a:p>
            <a:r>
              <a:rPr lang="en" sz="1867" dirty="0"/>
              <a:t>100%</a:t>
            </a:r>
            <a:endParaRPr sz="1867" dirty="0"/>
          </a:p>
        </p:txBody>
      </p:sp>
      <p:sp>
        <p:nvSpPr>
          <p:cNvPr id="16" name="Google Shape;990;p122">
            <a:extLst>
              <a:ext uri="{FF2B5EF4-FFF2-40B4-BE49-F238E27FC236}">
                <a16:creationId xmlns:a16="http://schemas.microsoft.com/office/drawing/2014/main" id="{8C377CA6-923C-834A-88DC-3545B50ECDF4}"/>
              </a:ext>
            </a:extLst>
          </p:cNvPr>
          <p:cNvSpPr txBox="1"/>
          <p:nvPr/>
        </p:nvSpPr>
        <p:spPr>
          <a:xfrm>
            <a:off x="4267200" y="5838679"/>
            <a:ext cx="2307933" cy="674800"/>
          </a:xfrm>
          <a:prstGeom prst="rect">
            <a:avLst/>
          </a:prstGeom>
          <a:noFill/>
          <a:ln>
            <a:noFill/>
          </a:ln>
        </p:spPr>
        <p:txBody>
          <a:bodyPr spcFirstLastPara="1" wrap="square" lIns="121900" tIns="121900" rIns="121900" bIns="121900" anchor="t" anchorCtr="0">
            <a:noAutofit/>
          </a:bodyPr>
          <a:lstStyle/>
          <a:p>
            <a:r>
              <a:rPr lang="en" sz="2667" dirty="0"/>
              <a:t>Performance Metric</a:t>
            </a:r>
            <a:endParaRPr sz="2667" dirty="0"/>
          </a:p>
        </p:txBody>
      </p:sp>
      <p:sp>
        <p:nvSpPr>
          <p:cNvPr id="2" name="Title 1">
            <a:extLst>
              <a:ext uri="{FF2B5EF4-FFF2-40B4-BE49-F238E27FC236}">
                <a16:creationId xmlns:a16="http://schemas.microsoft.com/office/drawing/2014/main" id="{AD874A7C-8C3E-1546-A010-FC6426883AC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56121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05"/>
        <p:cNvGrpSpPr/>
        <p:nvPr/>
      </p:nvGrpSpPr>
      <p:grpSpPr>
        <a:xfrm>
          <a:off x="0" y="0"/>
          <a:ext cx="0" cy="0"/>
          <a:chOff x="0" y="0"/>
          <a:chExt cx="0" cy="0"/>
        </a:xfrm>
      </p:grpSpPr>
      <p:sp>
        <p:nvSpPr>
          <p:cNvPr id="1106" name="Google Shape;1106;p130"/>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Case Study: Prioritizing Early Diabetes Screenings in a fair and equitable way</a:t>
            </a:r>
            <a:endParaRPr dirty="0"/>
          </a:p>
        </p:txBody>
      </p:sp>
      <p:sp>
        <p:nvSpPr>
          <p:cNvPr id="1107" name="Google Shape;1107;p130"/>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0">
              <a:lnSpc>
                <a:spcPct val="100000"/>
              </a:lnSpc>
              <a:spcBef>
                <a:spcPts val="853"/>
              </a:spcBef>
              <a:buNone/>
            </a:pPr>
            <a:endParaRPr dirty="0"/>
          </a:p>
          <a:p>
            <a:pPr marL="0" indent="0">
              <a:lnSpc>
                <a:spcPct val="100000"/>
              </a:lnSpc>
              <a:spcBef>
                <a:spcPts val="853"/>
              </a:spcBef>
              <a:buNone/>
            </a:pPr>
            <a:endParaRPr dirty="0"/>
          </a:p>
        </p:txBody>
      </p:sp>
      <p:pic>
        <p:nvPicPr>
          <p:cNvPr id="4" name="Picture 3">
            <a:extLst>
              <a:ext uri="{FF2B5EF4-FFF2-40B4-BE49-F238E27FC236}">
                <a16:creationId xmlns:a16="http://schemas.microsoft.com/office/drawing/2014/main" id="{2CB9B1F2-2F28-AB45-84C4-BE22CE235175}"/>
              </a:ext>
            </a:extLst>
          </p:cNvPr>
          <p:cNvPicPr>
            <a:picLocks noChangeAspect="1"/>
          </p:cNvPicPr>
          <p:nvPr/>
        </p:nvPicPr>
        <p:blipFill>
          <a:blip r:embed="rId3"/>
          <a:stretch>
            <a:fillRect/>
          </a:stretch>
        </p:blipFill>
        <p:spPr>
          <a:xfrm>
            <a:off x="6339240" y="1170774"/>
            <a:ext cx="5852761" cy="1156277"/>
          </a:xfrm>
          <a:prstGeom prst="rect">
            <a:avLst/>
          </a:prstGeom>
        </p:spPr>
      </p:pic>
    </p:spTree>
    <p:extLst>
      <p:ext uri="{BB962C8B-B14F-4D97-AF65-F5344CB8AC3E}">
        <p14:creationId xmlns:p14="http://schemas.microsoft.com/office/powerpoint/2010/main" val="2700855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82AA3A4-BFBB-4648-B2AB-98BDB8F03F99}"/>
              </a:ext>
            </a:extLst>
          </p:cNvPr>
          <p:cNvGrpSpPr/>
          <p:nvPr/>
        </p:nvGrpSpPr>
        <p:grpSpPr>
          <a:xfrm>
            <a:off x="887284" y="55727"/>
            <a:ext cx="9519460" cy="6282478"/>
            <a:chOff x="665463" y="-56179"/>
            <a:chExt cx="7139595" cy="4711858"/>
          </a:xfrm>
        </p:grpSpPr>
        <p:pic>
          <p:nvPicPr>
            <p:cNvPr id="3074" name="Picture 2" descr="https://lh4.googleusercontent.com/ovUmThb4FUwHqVUywMCBbKHUeHdpCvT0vdCFRMtzqsMZ1l3n9IlY8PZQIzGc7tPCPmf2MsxTozTs5cKedhrDHFsWaLKtATXShtPYAbL4KInab89Yc2hSQxc-c62-ej49VpEJ9-qgkCc">
              <a:extLst>
                <a:ext uri="{FF2B5EF4-FFF2-40B4-BE49-F238E27FC236}">
                  <a16:creationId xmlns:a16="http://schemas.microsoft.com/office/drawing/2014/main" id="{C33CC7D8-B160-3240-8CFB-3BED35DC649D}"/>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2956" r="11098"/>
            <a:stretch/>
          </p:blipFill>
          <p:spPr bwMode="auto">
            <a:xfrm>
              <a:off x="742126" y="10888"/>
              <a:ext cx="7062932" cy="4644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E5ACA4-FCF8-3948-A91A-7201632333A4}"/>
                </a:ext>
              </a:extLst>
            </p:cNvPr>
            <p:cNvSpPr txBox="1"/>
            <p:nvPr/>
          </p:nvSpPr>
          <p:spPr>
            <a:xfrm rot="16200000">
              <a:off x="-293822" y="936881"/>
              <a:ext cx="224003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Discovery Rate Disparity</a:t>
              </a:r>
            </a:p>
          </p:txBody>
        </p:sp>
        <p:sp>
          <p:nvSpPr>
            <p:cNvPr id="5" name="TextBox 4">
              <a:extLst>
                <a:ext uri="{FF2B5EF4-FFF2-40B4-BE49-F238E27FC236}">
                  <a16:creationId xmlns:a16="http://schemas.microsoft.com/office/drawing/2014/main" id="{F561FADE-20EA-7F47-B338-BF828AC89C05}"/>
                </a:ext>
              </a:extLst>
            </p:cNvPr>
            <p:cNvSpPr txBox="1"/>
            <p:nvPr/>
          </p:nvSpPr>
          <p:spPr>
            <a:xfrm rot="16200000">
              <a:off x="-310766" y="3080510"/>
              <a:ext cx="2206373"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t>False Omission Rate Disparity</a:t>
              </a:r>
            </a:p>
          </p:txBody>
        </p:sp>
      </p:grpSp>
      <p:sp>
        <p:nvSpPr>
          <p:cNvPr id="6" name="TextBox 5">
            <a:extLst>
              <a:ext uri="{FF2B5EF4-FFF2-40B4-BE49-F238E27FC236}">
                <a16:creationId xmlns:a16="http://schemas.microsoft.com/office/drawing/2014/main" id="{F479EB61-2108-044E-AF94-F7F81BC19EEC}"/>
              </a:ext>
            </a:extLst>
          </p:cNvPr>
          <p:cNvSpPr txBox="1"/>
          <p:nvPr/>
        </p:nvSpPr>
        <p:spPr>
          <a:xfrm>
            <a:off x="4674518" y="6050278"/>
            <a:ext cx="284296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Precision at the top 1%</a:t>
            </a:r>
          </a:p>
        </p:txBody>
      </p:sp>
      <p:sp>
        <p:nvSpPr>
          <p:cNvPr id="8" name="TextBox 7">
            <a:extLst>
              <a:ext uri="{FF2B5EF4-FFF2-40B4-BE49-F238E27FC236}">
                <a16:creationId xmlns:a16="http://schemas.microsoft.com/office/drawing/2014/main" id="{FC801A60-8103-8146-A648-B83A6E80BD61}"/>
              </a:ext>
            </a:extLst>
          </p:cNvPr>
          <p:cNvSpPr txBox="1"/>
          <p:nvPr/>
        </p:nvSpPr>
        <p:spPr>
          <a:xfrm>
            <a:off x="4674518" y="274639"/>
            <a:ext cx="367119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Bias vs P@10% on Gender</a:t>
            </a:r>
          </a:p>
        </p:txBody>
      </p:sp>
      <p:sp>
        <p:nvSpPr>
          <p:cNvPr id="7" name="Oval 6">
            <a:extLst>
              <a:ext uri="{FF2B5EF4-FFF2-40B4-BE49-F238E27FC236}">
                <a16:creationId xmlns:a16="http://schemas.microsoft.com/office/drawing/2014/main" id="{A340C9B9-8560-2845-9DA6-1F4093566423}"/>
              </a:ext>
            </a:extLst>
          </p:cNvPr>
          <p:cNvSpPr/>
          <p:nvPr/>
        </p:nvSpPr>
        <p:spPr>
          <a:xfrm>
            <a:off x="9724569" y="1683658"/>
            <a:ext cx="406400" cy="79828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 name="Oval 9">
            <a:extLst>
              <a:ext uri="{FF2B5EF4-FFF2-40B4-BE49-F238E27FC236}">
                <a16:creationId xmlns:a16="http://schemas.microsoft.com/office/drawing/2014/main" id="{AD04627B-BF7C-8B4B-8B81-1E5A60D59D12}"/>
              </a:ext>
            </a:extLst>
          </p:cNvPr>
          <p:cNvSpPr/>
          <p:nvPr/>
        </p:nvSpPr>
        <p:spPr>
          <a:xfrm>
            <a:off x="9252105" y="2162628"/>
            <a:ext cx="320808" cy="31931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Oval 10">
            <a:extLst>
              <a:ext uri="{FF2B5EF4-FFF2-40B4-BE49-F238E27FC236}">
                <a16:creationId xmlns:a16="http://schemas.microsoft.com/office/drawing/2014/main" id="{1FD6C022-2394-804B-92E0-26C43167C368}"/>
              </a:ext>
            </a:extLst>
          </p:cNvPr>
          <p:cNvSpPr/>
          <p:nvPr/>
        </p:nvSpPr>
        <p:spPr>
          <a:xfrm>
            <a:off x="8003877" y="3904341"/>
            <a:ext cx="2141607" cy="39188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Tree>
    <p:extLst>
      <p:ext uri="{BB962C8B-B14F-4D97-AF65-F5344CB8AC3E}">
        <p14:creationId xmlns:p14="http://schemas.microsoft.com/office/powerpoint/2010/main" val="200170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b="1" dirty="0">
                <a:solidFill>
                  <a:schemeClr val="tx1"/>
                </a:solidFill>
              </a:rPr>
              <a:t>Optimize for fairness in model training</a:t>
            </a:r>
          </a:p>
          <a:p>
            <a:r>
              <a:rPr lang="en-US" sz="3200" dirty="0">
                <a:solidFill>
                  <a:schemeClr val="bg2">
                    <a:lumMod val="60000"/>
                    <a:lumOff val="40000"/>
                  </a:schemeClr>
                </a:solidFill>
              </a:rPr>
              <a:t>Choose fair models during model selection</a:t>
            </a:r>
          </a:p>
          <a:p>
            <a:r>
              <a:rPr lang="en-US" sz="3200" dirty="0">
                <a:solidFill>
                  <a:schemeClr val="bg2">
                    <a:lumMod val="60000"/>
                    <a:lumOff val="40000"/>
                  </a:schemeClr>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2280787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BD25146F-5353-C04A-ABD0-63BF9D706F35}"/>
              </a:ext>
            </a:extLst>
          </p:cNvPr>
          <p:cNvPicPr>
            <a:picLocks noChangeAspect="1"/>
          </p:cNvPicPr>
          <p:nvPr/>
        </p:nvPicPr>
        <p:blipFill>
          <a:blip r:embed="rId2"/>
          <a:stretch>
            <a:fillRect/>
          </a:stretch>
        </p:blipFill>
        <p:spPr>
          <a:xfrm>
            <a:off x="895300" y="1160556"/>
            <a:ext cx="10401300" cy="3568700"/>
          </a:xfrm>
          <a:prstGeom prst="rect">
            <a:avLst/>
          </a:prstGeom>
        </p:spPr>
      </p:pic>
      <p:sp>
        <p:nvSpPr>
          <p:cNvPr id="5" name="Content Placeholder 1">
            <a:extLst>
              <a:ext uri="{FF2B5EF4-FFF2-40B4-BE49-F238E27FC236}">
                <a16:creationId xmlns:a16="http://schemas.microsoft.com/office/drawing/2014/main" id="{0F4947FE-AA16-F749-96D5-787F60537A69}"/>
              </a:ext>
            </a:extLst>
          </p:cNvPr>
          <p:cNvSpPr>
            <a:spLocks noGrp="1"/>
          </p:cNvSpPr>
          <p:nvPr>
            <p:ph type="body" idx="1"/>
          </p:nvPr>
        </p:nvSpPr>
        <p:spPr>
          <a:xfrm>
            <a:off x="579623" y="4898186"/>
            <a:ext cx="11032653" cy="1873251"/>
          </a:xfrm>
        </p:spPr>
        <p:txBody>
          <a:bodyPr/>
          <a:lstStyle/>
          <a:p>
            <a:pPr marL="76200" indent="0">
              <a:buNone/>
            </a:pPr>
            <a:r>
              <a:rPr lang="en-US" sz="2800" dirty="0">
                <a:solidFill>
                  <a:schemeClr val="tx1"/>
                </a:solidFill>
              </a:rPr>
              <a:t>General idea: modify optimization problem (for instance, by adding regularization terms to loss function) that account for fairness. Many implementations of different methods for various fairness metrics.</a:t>
            </a:r>
          </a:p>
        </p:txBody>
      </p:sp>
    </p:spTree>
    <p:extLst>
      <p:ext uri="{BB962C8B-B14F-4D97-AF65-F5344CB8AC3E}">
        <p14:creationId xmlns:p14="http://schemas.microsoft.com/office/powerpoint/2010/main" val="203200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endParaRPr lang="en-US" dirty="0"/>
          </a:p>
          <a:p>
            <a:r>
              <a:rPr lang="en-US" dirty="0"/>
              <a:t>No class / project check-ins on Wednesday/Thursday</a:t>
            </a:r>
          </a:p>
          <a:p>
            <a:pPr marL="76200" indent="0">
              <a:buNone/>
            </a:pPr>
            <a:endParaRPr lang="en-US" dirty="0"/>
          </a:p>
          <a:p>
            <a:pPr marL="76200" indent="0">
              <a:buNone/>
            </a:pPr>
            <a:r>
              <a:rPr lang="en-US" b="1" dirty="0"/>
              <a:t>Coming up next week:</a:t>
            </a:r>
          </a:p>
          <a:p>
            <a:r>
              <a:rPr lang="en-US" dirty="0">
                <a:highlight>
                  <a:srgbClr val="FFFF00"/>
                </a:highlight>
              </a:rPr>
              <a:t>Update assignment TBD?</a:t>
            </a:r>
          </a:p>
          <a:p>
            <a:r>
              <a:rPr lang="en-US" dirty="0"/>
              <a:t>Readings for Tuesday: causality and field validation</a:t>
            </a:r>
          </a:p>
          <a:p>
            <a:endParaRPr lang="en-US" dirty="0"/>
          </a:p>
        </p:txBody>
      </p:sp>
    </p:spTree>
    <p:extLst>
      <p:ext uri="{BB962C8B-B14F-4D97-AF65-F5344CB8AC3E}">
        <p14:creationId xmlns:p14="http://schemas.microsoft.com/office/powerpoint/2010/main" val="3984277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7" name="Picture 6">
            <a:extLst>
              <a:ext uri="{FF2B5EF4-FFF2-40B4-BE49-F238E27FC236}">
                <a16:creationId xmlns:a16="http://schemas.microsoft.com/office/drawing/2014/main" id="{FD5D0FBE-EF7B-F346-A22A-B8872BE3DCCC}"/>
              </a:ext>
            </a:extLst>
          </p:cNvPr>
          <p:cNvPicPr>
            <a:picLocks noChangeAspect="1"/>
          </p:cNvPicPr>
          <p:nvPr/>
        </p:nvPicPr>
        <p:blipFill>
          <a:blip r:embed="rId2"/>
          <a:stretch>
            <a:fillRect/>
          </a:stretch>
        </p:blipFill>
        <p:spPr>
          <a:xfrm>
            <a:off x="723850" y="1828053"/>
            <a:ext cx="10744200" cy="2717800"/>
          </a:xfrm>
          <a:prstGeom prst="rect">
            <a:avLst/>
          </a:prstGeom>
        </p:spPr>
      </p:pic>
    </p:spTree>
    <p:extLst>
      <p:ext uri="{BB962C8B-B14F-4D97-AF65-F5344CB8AC3E}">
        <p14:creationId xmlns:p14="http://schemas.microsoft.com/office/powerpoint/2010/main" val="227314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6" name="Picture 5">
            <a:extLst>
              <a:ext uri="{FF2B5EF4-FFF2-40B4-BE49-F238E27FC236}">
                <a16:creationId xmlns:a16="http://schemas.microsoft.com/office/drawing/2014/main" id="{B7CB6325-4D46-7A46-A321-61872CF79F80}"/>
              </a:ext>
            </a:extLst>
          </p:cNvPr>
          <p:cNvPicPr>
            <a:picLocks noChangeAspect="1"/>
          </p:cNvPicPr>
          <p:nvPr/>
        </p:nvPicPr>
        <p:blipFill>
          <a:blip r:embed="rId2"/>
          <a:stretch>
            <a:fillRect/>
          </a:stretch>
        </p:blipFill>
        <p:spPr>
          <a:xfrm>
            <a:off x="1294839" y="1276640"/>
            <a:ext cx="9602321" cy="5075974"/>
          </a:xfrm>
          <a:prstGeom prst="rect">
            <a:avLst/>
          </a:prstGeom>
        </p:spPr>
      </p:pic>
    </p:spTree>
    <p:extLst>
      <p:ext uri="{BB962C8B-B14F-4D97-AF65-F5344CB8AC3E}">
        <p14:creationId xmlns:p14="http://schemas.microsoft.com/office/powerpoint/2010/main" val="3422047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12CA6BB3-08DF-7A41-8121-2CE59E5CA520}"/>
              </a:ext>
            </a:extLst>
          </p:cNvPr>
          <p:cNvPicPr>
            <a:picLocks noChangeAspect="1"/>
          </p:cNvPicPr>
          <p:nvPr/>
        </p:nvPicPr>
        <p:blipFill>
          <a:blip r:embed="rId2"/>
          <a:stretch>
            <a:fillRect/>
          </a:stretch>
        </p:blipFill>
        <p:spPr>
          <a:xfrm>
            <a:off x="641165" y="1862604"/>
            <a:ext cx="10909669" cy="3132791"/>
          </a:xfrm>
          <a:prstGeom prst="rect">
            <a:avLst/>
          </a:prstGeom>
        </p:spPr>
      </p:pic>
    </p:spTree>
    <p:extLst>
      <p:ext uri="{BB962C8B-B14F-4D97-AF65-F5344CB8AC3E}">
        <p14:creationId xmlns:p14="http://schemas.microsoft.com/office/powerpoint/2010/main" val="235813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spTree>
    <p:extLst>
      <p:ext uri="{BB962C8B-B14F-4D97-AF65-F5344CB8AC3E}">
        <p14:creationId xmlns:p14="http://schemas.microsoft.com/office/powerpoint/2010/main" val="204980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833717" y="3963237"/>
            <a:ext cx="4826962" cy="1384995"/>
          </a:xfrm>
          <a:prstGeom prst="rect">
            <a:avLst/>
          </a:prstGeom>
          <a:noFill/>
        </p:spPr>
        <p:txBody>
          <a:bodyPr wrap="none" rtlCol="0">
            <a:spAutoFit/>
          </a:bodyPr>
          <a:lstStyle/>
          <a:p>
            <a:r>
              <a:rPr lang="en-US" sz="2800" dirty="0">
                <a:solidFill>
                  <a:srgbClr val="FF0000"/>
                </a:solidFill>
              </a:rPr>
              <a:t>“group performance function”</a:t>
            </a:r>
          </a:p>
          <a:p>
            <a:r>
              <a:rPr lang="en-US" sz="2800" dirty="0">
                <a:solidFill>
                  <a:srgbClr val="FF0000"/>
                </a:solidFill>
              </a:rPr>
              <a:t>capturing the equity metric</a:t>
            </a:r>
          </a:p>
          <a:p>
            <a:r>
              <a:rPr lang="en-US" sz="2800" dirty="0">
                <a:solidFill>
                  <a:srgbClr val="FF0000"/>
                </a:solidFill>
              </a:rPr>
              <a:t>of interest</a:t>
            </a:r>
          </a:p>
        </p:txBody>
      </p:sp>
    </p:spTree>
    <p:extLst>
      <p:ext uri="{BB962C8B-B14F-4D97-AF65-F5344CB8AC3E}">
        <p14:creationId xmlns:p14="http://schemas.microsoft.com/office/powerpoint/2010/main" val="3265293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2" name="Picture 1">
            <a:extLst>
              <a:ext uri="{FF2B5EF4-FFF2-40B4-BE49-F238E27FC236}">
                <a16:creationId xmlns:a16="http://schemas.microsoft.com/office/drawing/2014/main" id="{980DBBC3-8507-DD42-B15E-9BD53991E8B6}"/>
              </a:ext>
            </a:extLst>
          </p:cNvPr>
          <p:cNvPicPr>
            <a:picLocks noChangeAspect="1"/>
          </p:cNvPicPr>
          <p:nvPr/>
        </p:nvPicPr>
        <p:blipFill>
          <a:blip r:embed="rId2"/>
          <a:stretch>
            <a:fillRect/>
          </a:stretch>
        </p:blipFill>
        <p:spPr>
          <a:xfrm>
            <a:off x="501600" y="1384300"/>
            <a:ext cx="11188700" cy="2044700"/>
          </a:xfrm>
          <a:prstGeom prst="rect">
            <a:avLst/>
          </a:prstGeom>
        </p:spPr>
      </p:pic>
      <p:cxnSp>
        <p:nvCxnSpPr>
          <p:cNvPr id="6" name="Straight Arrow Connector 5">
            <a:extLst>
              <a:ext uri="{FF2B5EF4-FFF2-40B4-BE49-F238E27FC236}">
                <a16:creationId xmlns:a16="http://schemas.microsoft.com/office/drawing/2014/main" id="{84895C3E-88B4-DD42-9192-5EF15DAF50D3}"/>
              </a:ext>
            </a:extLst>
          </p:cNvPr>
          <p:cNvCxnSpPr>
            <a:cxnSpLocks/>
          </p:cNvCxnSpPr>
          <p:nvPr/>
        </p:nvCxnSpPr>
        <p:spPr>
          <a:xfrm flipV="1">
            <a:off x="3375212" y="3200400"/>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ABC05B-0316-384A-A696-286586A4B417}"/>
              </a:ext>
            </a:extLst>
          </p:cNvPr>
          <p:cNvSpPr txBox="1"/>
          <p:nvPr/>
        </p:nvSpPr>
        <p:spPr>
          <a:xfrm>
            <a:off x="2293024" y="3963237"/>
            <a:ext cx="2164375" cy="523220"/>
          </a:xfrm>
          <a:prstGeom prst="rect">
            <a:avLst/>
          </a:prstGeom>
          <a:noFill/>
        </p:spPr>
        <p:txBody>
          <a:bodyPr wrap="none" rtlCol="0">
            <a:spAutoFit/>
          </a:bodyPr>
          <a:lstStyle/>
          <a:p>
            <a:r>
              <a:rPr lang="en-US" sz="2800" dirty="0">
                <a:solidFill>
                  <a:srgbClr val="FF0000"/>
                </a:solidFill>
              </a:rPr>
              <a:t>for example:</a:t>
            </a:r>
          </a:p>
        </p:txBody>
      </p:sp>
      <p:pic>
        <p:nvPicPr>
          <p:cNvPr id="7" name="Picture 6">
            <a:extLst>
              <a:ext uri="{FF2B5EF4-FFF2-40B4-BE49-F238E27FC236}">
                <a16:creationId xmlns:a16="http://schemas.microsoft.com/office/drawing/2014/main" id="{29F26CC5-F83B-D24D-98E3-AF93B927E287}"/>
              </a:ext>
            </a:extLst>
          </p:cNvPr>
          <p:cNvPicPr>
            <a:picLocks noChangeAspect="1"/>
          </p:cNvPicPr>
          <p:nvPr/>
        </p:nvPicPr>
        <p:blipFill>
          <a:blip r:embed="rId3"/>
          <a:stretch>
            <a:fillRect/>
          </a:stretch>
        </p:blipFill>
        <p:spPr>
          <a:xfrm>
            <a:off x="4520776" y="3785090"/>
            <a:ext cx="7169524" cy="2851877"/>
          </a:xfrm>
          <a:prstGeom prst="rect">
            <a:avLst/>
          </a:prstGeom>
        </p:spPr>
      </p:pic>
    </p:spTree>
    <p:extLst>
      <p:ext uri="{BB962C8B-B14F-4D97-AF65-F5344CB8AC3E}">
        <p14:creationId xmlns:p14="http://schemas.microsoft.com/office/powerpoint/2010/main" val="306936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a:t>
            </a:r>
          </a:p>
        </p:txBody>
      </p:sp>
      <p:pic>
        <p:nvPicPr>
          <p:cNvPr id="4" name="Picture 3">
            <a:extLst>
              <a:ext uri="{FF2B5EF4-FFF2-40B4-BE49-F238E27FC236}">
                <a16:creationId xmlns:a16="http://schemas.microsoft.com/office/drawing/2014/main" id="{7693CB22-5FE6-604D-85C7-BD2160FD0B5E}"/>
              </a:ext>
            </a:extLst>
          </p:cNvPr>
          <p:cNvPicPr>
            <a:picLocks noChangeAspect="1"/>
          </p:cNvPicPr>
          <p:nvPr/>
        </p:nvPicPr>
        <p:blipFill>
          <a:blip r:embed="rId2"/>
          <a:stretch>
            <a:fillRect/>
          </a:stretch>
        </p:blipFill>
        <p:spPr>
          <a:xfrm>
            <a:off x="609600" y="1593850"/>
            <a:ext cx="10972800" cy="3670300"/>
          </a:xfrm>
          <a:prstGeom prst="rect">
            <a:avLst/>
          </a:prstGeom>
        </p:spPr>
      </p:pic>
    </p:spTree>
    <p:extLst>
      <p:ext uri="{BB962C8B-B14F-4D97-AF65-F5344CB8AC3E}">
        <p14:creationId xmlns:p14="http://schemas.microsoft.com/office/powerpoint/2010/main" val="17054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Advantages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360700" cy="5285495"/>
          </a:xfrm>
        </p:spPr>
        <p:txBody>
          <a:bodyPr/>
          <a:lstStyle/>
          <a:p>
            <a:r>
              <a:rPr lang="en-US" sz="3200" dirty="0">
                <a:solidFill>
                  <a:schemeClr val="tx1"/>
                </a:solidFill>
              </a:rPr>
              <a:t>Idea of an “all-in-one” solution is appealing</a:t>
            </a:r>
            <a:br>
              <a:rPr lang="en-US" sz="3200" dirty="0">
                <a:solidFill>
                  <a:schemeClr val="tx1"/>
                </a:solidFill>
              </a:rPr>
            </a:br>
            <a:endParaRPr lang="en-US" sz="3200" dirty="0">
              <a:solidFill>
                <a:schemeClr val="tx1"/>
              </a:solidFill>
            </a:endParaRPr>
          </a:p>
          <a:p>
            <a:r>
              <a:rPr lang="en-US" sz="3200" dirty="0">
                <a:solidFill>
                  <a:schemeClr val="tx1"/>
                </a:solidFill>
              </a:rPr>
              <a:t>Provides some flexibility, especially when group membership not known exactly (e.g., gender estimated from name or race from census data)</a:t>
            </a:r>
          </a:p>
        </p:txBody>
      </p:sp>
    </p:spTree>
    <p:extLst>
      <p:ext uri="{BB962C8B-B14F-4D97-AF65-F5344CB8AC3E}">
        <p14:creationId xmlns:p14="http://schemas.microsoft.com/office/powerpoint/2010/main" val="471341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Optimize for Fairness in Model Training: Limitations</a:t>
            </a:r>
          </a:p>
        </p:txBody>
      </p:sp>
      <p:sp>
        <p:nvSpPr>
          <p:cNvPr id="4" name="Content Placeholder 1">
            <a:extLst>
              <a:ext uri="{FF2B5EF4-FFF2-40B4-BE49-F238E27FC236}">
                <a16:creationId xmlns:a16="http://schemas.microsoft.com/office/drawing/2014/main" id="{9E56D40D-A399-A645-A0C2-715B2EFF4738}"/>
              </a:ext>
            </a:extLst>
          </p:cNvPr>
          <p:cNvSpPr>
            <a:spLocks noGrp="1"/>
          </p:cNvSpPr>
          <p:nvPr>
            <p:ph type="body" idx="1"/>
          </p:nvPr>
        </p:nvSpPr>
        <p:spPr>
          <a:xfrm>
            <a:off x="415600" y="1151399"/>
            <a:ext cx="11606072" cy="5285495"/>
          </a:xfrm>
        </p:spPr>
        <p:txBody>
          <a:bodyPr/>
          <a:lstStyle/>
          <a:p>
            <a:r>
              <a:rPr lang="en-US" sz="3200" dirty="0">
                <a:solidFill>
                  <a:schemeClr val="tx1"/>
                </a:solidFill>
              </a:rPr>
              <a:t>Limited set of algorithms to do this directly, though also black-box options (often end up doing the same thing as post-hoc score adjustments)</a:t>
            </a:r>
            <a:br>
              <a:rPr lang="en-US" sz="3200" dirty="0">
                <a:solidFill>
                  <a:schemeClr val="tx1"/>
                </a:solidFill>
              </a:rPr>
            </a:br>
            <a:endParaRPr lang="en-US" sz="3200" dirty="0">
              <a:solidFill>
                <a:schemeClr val="tx1"/>
              </a:solidFill>
            </a:endParaRPr>
          </a:p>
          <a:p>
            <a:r>
              <a:rPr lang="en-US" sz="3200" dirty="0">
                <a:solidFill>
                  <a:schemeClr val="tx1"/>
                </a:solidFill>
              </a:rPr>
              <a:t>Doesn’t preclude the need to auditing, assessment, and model selection – need to confirm the effectiveness of the constraint!</a:t>
            </a:r>
            <a:br>
              <a:rPr lang="en-US" sz="3200" dirty="0">
                <a:solidFill>
                  <a:schemeClr val="tx1"/>
                </a:solidFill>
              </a:rPr>
            </a:br>
            <a:endParaRPr lang="en-US" sz="3200" dirty="0">
              <a:solidFill>
                <a:schemeClr val="tx1"/>
              </a:solidFill>
            </a:endParaRPr>
          </a:p>
          <a:p>
            <a:r>
              <a:rPr lang="en-US" sz="3200" dirty="0">
                <a:solidFill>
                  <a:schemeClr val="tx1"/>
                </a:solidFill>
              </a:rPr>
              <a:t>Generally don’t work well for “top k” problems off the shelf</a:t>
            </a:r>
          </a:p>
        </p:txBody>
      </p:sp>
    </p:spTree>
    <p:extLst>
      <p:ext uri="{BB962C8B-B14F-4D97-AF65-F5344CB8AC3E}">
        <p14:creationId xmlns:p14="http://schemas.microsoft.com/office/powerpoint/2010/main" val="340136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bg2">
                    <a:lumMod val="60000"/>
                    <a:lumOff val="40000"/>
                  </a:schemeClr>
                </a:solidFill>
              </a:rPr>
              <a:t>Bias and equity audits</a:t>
            </a:r>
          </a:p>
          <a:p>
            <a:r>
              <a:rPr lang="en-US" sz="3200" dirty="0">
                <a:solidFill>
                  <a:schemeClr val="bg2">
                    <a:lumMod val="60000"/>
                    <a:lumOff val="40000"/>
                  </a:schemeClr>
                </a:solidFill>
              </a:rPr>
              <a:t>Try to fix the input data</a:t>
            </a:r>
          </a:p>
          <a:p>
            <a:r>
              <a:rPr lang="en-US" sz="3200" dirty="0">
                <a:solidFill>
                  <a:schemeClr val="bg2">
                    <a:lumMod val="60000"/>
                    <a:lumOff val="40000"/>
                  </a:schemeClr>
                </a:solidFill>
              </a:rPr>
              <a:t>Optimize for fairness in model training</a:t>
            </a:r>
          </a:p>
          <a:p>
            <a:r>
              <a:rPr lang="en-US" sz="3200" dirty="0">
                <a:solidFill>
                  <a:schemeClr val="bg2">
                    <a:lumMod val="60000"/>
                    <a:lumOff val="40000"/>
                  </a:schemeClr>
                </a:solidFill>
              </a:rPr>
              <a:t>Choose fair models during model selection</a:t>
            </a:r>
          </a:p>
          <a:p>
            <a:r>
              <a:rPr lang="en-US" sz="3200" b="1" dirty="0">
                <a:solidFill>
                  <a:schemeClr val="tx1"/>
                </a:solidFill>
              </a:rPr>
              <a:t>Post-hoc adjustments to de-bias model scores</a:t>
            </a:r>
          </a:p>
          <a:p>
            <a:r>
              <a:rPr lang="en-US" sz="3200" dirty="0">
                <a:solidFill>
                  <a:schemeClr val="bg2">
                    <a:lumMod val="60000"/>
                    <a:lumOff val="40000"/>
                  </a:schemeClr>
                </a:solidFill>
              </a:rPr>
              <a:t>Measure relative effectiveness of interventions across groups and develop better-tailored interventions</a:t>
            </a:r>
          </a:p>
        </p:txBody>
      </p:sp>
    </p:spTree>
    <p:extLst>
      <p:ext uri="{BB962C8B-B14F-4D97-AF65-F5344CB8AC3E}">
        <p14:creationId xmlns:p14="http://schemas.microsoft.com/office/powerpoint/2010/main" val="128301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3B702-ED77-884E-88F7-92D73313F38D}"/>
              </a:ext>
            </a:extLst>
          </p:cNvPr>
          <p:cNvSpPr>
            <a:spLocks noGrp="1"/>
          </p:cNvSpPr>
          <p:nvPr>
            <p:ph type="title"/>
          </p:nvPr>
        </p:nvSpPr>
        <p:spPr/>
        <p:txBody>
          <a:bodyPr/>
          <a:lstStyle/>
          <a:p>
            <a:r>
              <a:rPr lang="en-US" dirty="0"/>
              <a:t>Plan for the week</a:t>
            </a:r>
          </a:p>
        </p:txBody>
      </p:sp>
      <p:sp>
        <p:nvSpPr>
          <p:cNvPr id="3" name="Text Placeholder 2">
            <a:extLst>
              <a:ext uri="{FF2B5EF4-FFF2-40B4-BE49-F238E27FC236}">
                <a16:creationId xmlns:a16="http://schemas.microsoft.com/office/drawing/2014/main" id="{7861BAD4-F7FB-1D48-9D37-2273592A75CE}"/>
              </a:ext>
            </a:extLst>
          </p:cNvPr>
          <p:cNvSpPr>
            <a:spLocks noGrp="1"/>
          </p:cNvSpPr>
          <p:nvPr>
            <p:ph type="body" idx="1"/>
          </p:nvPr>
        </p:nvSpPr>
        <p:spPr/>
        <p:txBody>
          <a:bodyPr/>
          <a:lstStyle/>
          <a:p>
            <a:r>
              <a:rPr lang="en-US" dirty="0"/>
              <a:t>What you should be discussing with your team this week</a:t>
            </a:r>
          </a:p>
          <a:p>
            <a:pPr lvl="1"/>
            <a:r>
              <a:rPr lang="en-US" dirty="0"/>
              <a:t>Fairness metrics and group attributes</a:t>
            </a:r>
            <a:br>
              <a:rPr lang="en-US" dirty="0"/>
            </a:br>
            <a:endParaRPr lang="en-US" dirty="0"/>
          </a:p>
          <a:p>
            <a:r>
              <a:rPr lang="en-US" dirty="0"/>
              <a:t>What you should be building this week</a:t>
            </a:r>
          </a:p>
          <a:p>
            <a:pPr lvl="1"/>
            <a:r>
              <a:rPr lang="en-US" b="1" dirty="0"/>
              <a:t>Models</a:t>
            </a:r>
            <a:r>
              <a:rPr lang="en-US" dirty="0"/>
              <a:t>: Finishing up any last additions to your model grid &amp; selection</a:t>
            </a:r>
          </a:p>
          <a:p>
            <a:pPr lvl="1"/>
            <a:r>
              <a:rPr lang="en-US" b="1" dirty="0"/>
              <a:t>Bias Audit</a:t>
            </a:r>
            <a:r>
              <a:rPr lang="en-US" dirty="0"/>
              <a:t>: Evaluating trade-offs between fairness and performance metrics in your model grid</a:t>
            </a:r>
          </a:p>
        </p:txBody>
      </p:sp>
    </p:spTree>
    <p:extLst>
      <p:ext uri="{BB962C8B-B14F-4D97-AF65-F5344CB8AC3E}">
        <p14:creationId xmlns:p14="http://schemas.microsoft.com/office/powerpoint/2010/main" val="670248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6" name="Picture 5">
            <a:extLst>
              <a:ext uri="{FF2B5EF4-FFF2-40B4-BE49-F238E27FC236}">
                <a16:creationId xmlns:a16="http://schemas.microsoft.com/office/drawing/2014/main" id="{F75FA0B9-4F4C-994E-8BBB-C8AB9AD3434B}"/>
              </a:ext>
            </a:extLst>
          </p:cNvPr>
          <p:cNvPicPr>
            <a:picLocks noChangeAspect="1"/>
          </p:cNvPicPr>
          <p:nvPr/>
        </p:nvPicPr>
        <p:blipFill>
          <a:blip r:embed="rId2"/>
          <a:stretch>
            <a:fillRect/>
          </a:stretch>
        </p:blipFill>
        <p:spPr>
          <a:xfrm>
            <a:off x="1460500" y="1930400"/>
            <a:ext cx="9271000" cy="2997200"/>
          </a:xfrm>
          <a:prstGeom prst="rect">
            <a:avLst/>
          </a:prstGeom>
        </p:spPr>
      </p:pic>
    </p:spTree>
    <p:extLst>
      <p:ext uri="{BB962C8B-B14F-4D97-AF65-F5344CB8AC3E}">
        <p14:creationId xmlns:p14="http://schemas.microsoft.com/office/powerpoint/2010/main" val="219275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cxnSp>
        <p:nvCxnSpPr>
          <p:cNvPr id="5" name="Straight Arrow Connector 4">
            <a:extLst>
              <a:ext uri="{FF2B5EF4-FFF2-40B4-BE49-F238E27FC236}">
                <a16:creationId xmlns:a16="http://schemas.microsoft.com/office/drawing/2014/main" id="{FF9DAAF8-1279-0B40-A2A8-D73A1CD31763}"/>
              </a:ext>
            </a:extLst>
          </p:cNvPr>
          <p:cNvCxnSpPr>
            <a:cxnSpLocks/>
          </p:cNvCxnSpPr>
          <p:nvPr/>
        </p:nvCxnSpPr>
        <p:spPr>
          <a:xfrm flipV="1">
            <a:off x="3536577" y="2946867"/>
            <a:ext cx="591670" cy="8606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CD270B6-0C7B-9542-9480-8D9D0D6F6B25}"/>
              </a:ext>
            </a:extLst>
          </p:cNvPr>
          <p:cNvSpPr txBox="1"/>
          <p:nvPr/>
        </p:nvSpPr>
        <p:spPr>
          <a:xfrm>
            <a:off x="2055241" y="3709704"/>
            <a:ext cx="2962671" cy="523220"/>
          </a:xfrm>
          <a:prstGeom prst="rect">
            <a:avLst/>
          </a:prstGeom>
          <a:noFill/>
        </p:spPr>
        <p:txBody>
          <a:bodyPr wrap="none" rtlCol="0">
            <a:spAutoFit/>
          </a:bodyPr>
          <a:lstStyle/>
          <a:p>
            <a:r>
              <a:rPr lang="en-US" sz="2800" dirty="0">
                <a:solidFill>
                  <a:srgbClr val="FF0000"/>
                </a:solidFill>
              </a:rPr>
              <a:t>aka recall or TPR</a:t>
            </a:r>
          </a:p>
        </p:txBody>
      </p:sp>
    </p:spTree>
    <p:extLst>
      <p:ext uri="{BB962C8B-B14F-4D97-AF65-F5344CB8AC3E}">
        <p14:creationId xmlns:p14="http://schemas.microsoft.com/office/powerpoint/2010/main" val="1590870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2" name="Picture 1">
            <a:extLst>
              <a:ext uri="{FF2B5EF4-FFF2-40B4-BE49-F238E27FC236}">
                <a16:creationId xmlns:a16="http://schemas.microsoft.com/office/drawing/2014/main" id="{44A43827-A8BF-7F43-B314-1BC5F1339770}"/>
              </a:ext>
            </a:extLst>
          </p:cNvPr>
          <p:cNvPicPr>
            <a:picLocks noChangeAspect="1"/>
          </p:cNvPicPr>
          <p:nvPr/>
        </p:nvPicPr>
        <p:blipFill>
          <a:blip r:embed="rId2"/>
          <a:stretch>
            <a:fillRect/>
          </a:stretch>
        </p:blipFill>
        <p:spPr>
          <a:xfrm>
            <a:off x="0" y="2063376"/>
            <a:ext cx="12192000" cy="956235"/>
          </a:xfrm>
          <a:prstGeom prst="rect">
            <a:avLst/>
          </a:prstGeom>
        </p:spPr>
      </p:pic>
      <p:grpSp>
        <p:nvGrpSpPr>
          <p:cNvPr id="6" name="Group 5">
            <a:extLst>
              <a:ext uri="{FF2B5EF4-FFF2-40B4-BE49-F238E27FC236}">
                <a16:creationId xmlns:a16="http://schemas.microsoft.com/office/drawing/2014/main" id="{DA2F9EE5-D444-0348-90A3-C50BF65B7DF3}"/>
              </a:ext>
            </a:extLst>
          </p:cNvPr>
          <p:cNvGrpSpPr/>
          <p:nvPr/>
        </p:nvGrpSpPr>
        <p:grpSpPr>
          <a:xfrm>
            <a:off x="415600" y="3194202"/>
            <a:ext cx="11192256" cy="2046714"/>
            <a:chOff x="184002" y="3207649"/>
            <a:chExt cx="11192256" cy="2046714"/>
          </a:xfrm>
        </p:grpSpPr>
        <p:sp>
          <p:nvSpPr>
            <p:cNvPr id="8" name="TextBox 7">
              <a:extLst>
                <a:ext uri="{FF2B5EF4-FFF2-40B4-BE49-F238E27FC236}">
                  <a16:creationId xmlns:a16="http://schemas.microsoft.com/office/drawing/2014/main" id="{3D401C1D-D361-5948-930E-E725013591D0}"/>
                </a:ext>
              </a:extLst>
            </p:cNvPr>
            <p:cNvSpPr txBox="1"/>
            <p:nvPr/>
          </p:nvSpPr>
          <p:spPr>
            <a:xfrm>
              <a:off x="184002" y="3207649"/>
              <a:ext cx="11192256" cy="1692771"/>
            </a:xfrm>
            <a:prstGeom prst="rect">
              <a:avLst/>
            </a:prstGeom>
            <a:noFill/>
          </p:spPr>
          <p:txBody>
            <a:bodyPr wrap="square" rtlCol="0">
              <a:spAutoFit/>
            </a:bodyPr>
            <a:lstStyle/>
            <a:p>
              <a:r>
                <a:rPr lang="en-US" sz="7200" dirty="0"/>
                <a:t>“</a:t>
              </a:r>
              <a:r>
                <a:rPr lang="en-US" sz="3200" i="1" dirty="0"/>
                <a:t>That is, to require that people who pay back their loan have an equal opportunity of getting a loan in the first place.</a:t>
              </a:r>
            </a:p>
          </p:txBody>
        </p:sp>
        <p:sp>
          <p:nvSpPr>
            <p:cNvPr id="9" name="Rectangle 8">
              <a:extLst>
                <a:ext uri="{FF2B5EF4-FFF2-40B4-BE49-F238E27FC236}">
                  <a16:creationId xmlns:a16="http://schemas.microsoft.com/office/drawing/2014/main" id="{0548D6B5-7D9D-E34C-B724-02638AC99AB5}"/>
                </a:ext>
              </a:extLst>
            </p:cNvPr>
            <p:cNvSpPr/>
            <p:nvPr/>
          </p:nvSpPr>
          <p:spPr>
            <a:xfrm>
              <a:off x="9856266" y="4054034"/>
              <a:ext cx="492443" cy="1200329"/>
            </a:xfrm>
            <a:prstGeom prst="rect">
              <a:avLst/>
            </a:prstGeom>
          </p:spPr>
          <p:txBody>
            <a:bodyPr wrap="none">
              <a:spAutoFit/>
            </a:bodyPr>
            <a:lstStyle/>
            <a:p>
              <a:r>
                <a:rPr lang="en-US" sz="7200" i="1" dirty="0"/>
                <a:t>”</a:t>
              </a:r>
              <a:endParaRPr lang="en-US" sz="7200" dirty="0"/>
            </a:p>
          </p:txBody>
        </p:sp>
      </p:grpSp>
    </p:spTree>
    <p:extLst>
      <p:ext uri="{BB962C8B-B14F-4D97-AF65-F5344CB8AC3E}">
        <p14:creationId xmlns:p14="http://schemas.microsoft.com/office/powerpoint/2010/main" val="473044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Post-hoc Adjustments</a:t>
            </a:r>
          </a:p>
        </p:txBody>
      </p:sp>
      <p:pic>
        <p:nvPicPr>
          <p:cNvPr id="4" name="Picture 3">
            <a:extLst>
              <a:ext uri="{FF2B5EF4-FFF2-40B4-BE49-F238E27FC236}">
                <a16:creationId xmlns:a16="http://schemas.microsoft.com/office/drawing/2014/main" id="{23D2BECA-38DD-EB43-BB7E-A9081D6104B1}"/>
              </a:ext>
            </a:extLst>
          </p:cNvPr>
          <p:cNvPicPr>
            <a:picLocks noChangeAspect="1"/>
          </p:cNvPicPr>
          <p:nvPr/>
        </p:nvPicPr>
        <p:blipFill>
          <a:blip r:embed="rId2"/>
          <a:stretch>
            <a:fillRect/>
          </a:stretch>
        </p:blipFill>
        <p:spPr>
          <a:xfrm>
            <a:off x="0" y="1517975"/>
            <a:ext cx="12192000" cy="3822050"/>
          </a:xfrm>
          <a:prstGeom prst="rect">
            <a:avLst/>
          </a:prstGeom>
        </p:spPr>
      </p:pic>
    </p:spTree>
    <p:extLst>
      <p:ext uri="{BB962C8B-B14F-4D97-AF65-F5344CB8AC3E}">
        <p14:creationId xmlns:p14="http://schemas.microsoft.com/office/powerpoint/2010/main" val="411111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24587"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600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Recap: 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934423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6C84518-7687-C14B-981D-F823BE9E5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0"/>
            <a:ext cx="11649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53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643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2222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Privacy, Inference, and Levels of control</a:t>
            </a:r>
          </a:p>
        </p:txBody>
      </p:sp>
      <p:sp>
        <p:nvSpPr>
          <p:cNvPr id="2" name="TextBox 1">
            <a:extLst>
              <a:ext uri="{FF2B5EF4-FFF2-40B4-BE49-F238E27FC236}">
                <a16:creationId xmlns:a16="http://schemas.microsoft.com/office/drawing/2014/main" id="{2A326CCE-5818-A040-AD18-4D8D720D0843}"/>
              </a:ext>
            </a:extLst>
          </p:cNvPr>
          <p:cNvSpPr txBox="1"/>
          <p:nvPr/>
        </p:nvSpPr>
        <p:spPr>
          <a:xfrm>
            <a:off x="4859773" y="1921239"/>
            <a:ext cx="2319866" cy="318100"/>
          </a:xfrm>
          <a:prstGeom prst="rect">
            <a:avLst/>
          </a:prstGeom>
          <a:noFill/>
        </p:spPr>
        <p:txBody>
          <a:bodyPr wrap="none" rtlCol="0">
            <a:spAutoFit/>
          </a:bodyPr>
          <a:lstStyle/>
          <a:p>
            <a:r>
              <a:rPr lang="en-US" sz="1467" b="1" dirty="0">
                <a:solidFill>
                  <a:schemeClr val="bg1"/>
                </a:solidFill>
              </a:rPr>
              <a:t>(Not collecting my data)</a:t>
            </a:r>
          </a:p>
        </p:txBody>
      </p:sp>
      <p:sp>
        <p:nvSpPr>
          <p:cNvPr id="5" name="TextBox 4">
            <a:extLst>
              <a:ext uri="{FF2B5EF4-FFF2-40B4-BE49-F238E27FC236}">
                <a16:creationId xmlns:a16="http://schemas.microsoft.com/office/drawing/2014/main" id="{FE173662-5428-1643-9782-8F8261E4F555}"/>
              </a:ext>
            </a:extLst>
          </p:cNvPr>
          <p:cNvSpPr txBox="1"/>
          <p:nvPr/>
        </p:nvSpPr>
        <p:spPr>
          <a:xfrm>
            <a:off x="4630009" y="2704183"/>
            <a:ext cx="2904962" cy="318100"/>
          </a:xfrm>
          <a:prstGeom prst="rect">
            <a:avLst/>
          </a:prstGeom>
          <a:noFill/>
        </p:spPr>
        <p:txBody>
          <a:bodyPr wrap="none" rtlCol="0">
            <a:spAutoFit/>
          </a:bodyPr>
          <a:lstStyle/>
          <a:p>
            <a:r>
              <a:rPr lang="en-US" sz="1467" b="1" dirty="0">
                <a:solidFill>
                  <a:schemeClr val="bg1"/>
                </a:solidFill>
              </a:rPr>
              <a:t>(Not giving access to my data)</a:t>
            </a:r>
          </a:p>
        </p:txBody>
      </p:sp>
      <p:sp>
        <p:nvSpPr>
          <p:cNvPr id="6" name="TextBox 5">
            <a:extLst>
              <a:ext uri="{FF2B5EF4-FFF2-40B4-BE49-F238E27FC236}">
                <a16:creationId xmlns:a16="http://schemas.microsoft.com/office/drawing/2014/main" id="{95C36249-A4CB-F94E-AEDB-BE012A520682}"/>
              </a:ext>
            </a:extLst>
          </p:cNvPr>
          <p:cNvSpPr txBox="1"/>
          <p:nvPr/>
        </p:nvSpPr>
        <p:spPr>
          <a:xfrm>
            <a:off x="4920609" y="4119833"/>
            <a:ext cx="1950212" cy="769634"/>
          </a:xfrm>
          <a:prstGeom prst="rect">
            <a:avLst/>
          </a:prstGeom>
          <a:noFill/>
        </p:spPr>
        <p:txBody>
          <a:bodyPr wrap="square" rtlCol="0">
            <a:spAutoFit/>
          </a:bodyPr>
          <a:lstStyle/>
          <a:p>
            <a:pPr algn="ctr"/>
            <a:r>
              <a:rPr lang="en-US" sz="1467" b="1" dirty="0">
                <a:solidFill>
                  <a:schemeClr val="bg1"/>
                </a:solidFill>
              </a:rPr>
              <a:t>(Not inferring something about  me)</a:t>
            </a:r>
          </a:p>
        </p:txBody>
      </p:sp>
      <p:sp>
        <p:nvSpPr>
          <p:cNvPr id="7" name="TextBox 6">
            <a:extLst>
              <a:ext uri="{FF2B5EF4-FFF2-40B4-BE49-F238E27FC236}">
                <a16:creationId xmlns:a16="http://schemas.microsoft.com/office/drawing/2014/main" id="{6BF31756-FC0A-4142-809F-2BCFA1DD7F25}"/>
              </a:ext>
            </a:extLst>
          </p:cNvPr>
          <p:cNvSpPr txBox="1"/>
          <p:nvPr/>
        </p:nvSpPr>
        <p:spPr>
          <a:xfrm>
            <a:off x="256196" y="1042351"/>
            <a:ext cx="9557425" cy="954107"/>
          </a:xfrm>
          <a:prstGeom prst="rect">
            <a:avLst/>
          </a:prstGeom>
          <a:noFill/>
        </p:spPr>
        <p:txBody>
          <a:bodyPr wrap="none" rtlCol="0">
            <a:spAutoFit/>
          </a:bodyPr>
          <a:lstStyle/>
          <a:p>
            <a:r>
              <a:rPr lang="en-US" sz="2800" dirty="0"/>
              <a:t>While we may want controls at all levels, we want stronger </a:t>
            </a:r>
          </a:p>
          <a:p>
            <a:r>
              <a:rPr lang="en-US" sz="2800" dirty="0"/>
              <a:t>controls as we go down these levels </a:t>
            </a:r>
          </a:p>
        </p:txBody>
      </p:sp>
      <p:graphicFrame>
        <p:nvGraphicFramePr>
          <p:cNvPr id="10" name="Content Placeholder 3">
            <a:extLst>
              <a:ext uri="{FF2B5EF4-FFF2-40B4-BE49-F238E27FC236}">
                <a16:creationId xmlns:a16="http://schemas.microsoft.com/office/drawing/2014/main" id="{80FD20FD-B02B-7E40-89CB-E4DBD731FA24}"/>
              </a:ext>
            </a:extLst>
          </p:cNvPr>
          <p:cNvGraphicFramePr>
            <a:graphicFrameLocks/>
          </p:cNvGraphicFramePr>
          <p:nvPr/>
        </p:nvGraphicFramePr>
        <p:xfrm>
          <a:off x="1212678" y="2312241"/>
          <a:ext cx="9366074" cy="4384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2842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8249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704453-EA88-9248-BF43-E236B54738F1}"/>
              </a:ext>
            </a:extLst>
          </p:cNvPr>
          <p:cNvSpPr>
            <a:spLocks noGrp="1"/>
          </p:cNvSpPr>
          <p:nvPr>
            <p:ph type="title"/>
          </p:nvPr>
        </p:nvSpPr>
        <p:spPr/>
        <p:txBody>
          <a:bodyPr/>
          <a:lstStyle/>
          <a:p>
            <a:r>
              <a:rPr lang="en-US" sz="3200" dirty="0"/>
              <a:t>Transparency is </a:t>
            </a:r>
            <a:r>
              <a:rPr lang="en-US" sz="3200" u="sng" dirty="0"/>
              <a:t>not</a:t>
            </a:r>
            <a:r>
              <a:rPr lang="en-US" sz="3200" dirty="0"/>
              <a:t> about displaying the model that was built</a:t>
            </a:r>
          </a:p>
        </p:txBody>
      </p:sp>
      <p:pic>
        <p:nvPicPr>
          <p:cNvPr id="4" name="Picture 3">
            <a:extLst>
              <a:ext uri="{FF2B5EF4-FFF2-40B4-BE49-F238E27FC236}">
                <a16:creationId xmlns:a16="http://schemas.microsoft.com/office/drawing/2014/main" id="{07E5C195-C6A2-C741-ACC3-68B8767A583C}"/>
              </a:ext>
            </a:extLst>
          </p:cNvPr>
          <p:cNvPicPr>
            <a:picLocks noChangeAspect="1"/>
          </p:cNvPicPr>
          <p:nvPr/>
        </p:nvPicPr>
        <p:blipFill>
          <a:blip r:embed="rId2"/>
          <a:stretch>
            <a:fillRect/>
          </a:stretch>
        </p:blipFill>
        <p:spPr>
          <a:xfrm>
            <a:off x="3296578" y="1069676"/>
            <a:ext cx="5598845" cy="5300112"/>
          </a:xfrm>
          <a:prstGeom prst="rect">
            <a:avLst/>
          </a:prstGeom>
        </p:spPr>
      </p:pic>
    </p:spTree>
    <p:extLst>
      <p:ext uri="{BB962C8B-B14F-4D97-AF65-F5344CB8AC3E}">
        <p14:creationId xmlns:p14="http://schemas.microsoft.com/office/powerpoint/2010/main" val="41868606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What does it take for an analysis to be transparent?</a:t>
            </a:r>
          </a:p>
        </p:txBody>
      </p:sp>
      <p:sp>
        <p:nvSpPr>
          <p:cNvPr id="2" name="Content Placeholder 1"/>
          <p:cNvSpPr>
            <a:spLocks noGrp="1"/>
          </p:cNvSpPr>
          <p:nvPr>
            <p:ph type="body" idx="1"/>
          </p:nvPr>
        </p:nvSpPr>
        <p:spPr/>
        <p:txBody>
          <a:bodyPr/>
          <a:lstStyle/>
          <a:p>
            <a:r>
              <a:rPr lang="en-US" dirty="0"/>
              <a:t>Code for the analysis</a:t>
            </a:r>
          </a:p>
          <a:p>
            <a:r>
              <a:rPr lang="en-US" dirty="0"/>
              <a:t>Model that was built</a:t>
            </a:r>
          </a:p>
          <a:p>
            <a:r>
              <a:rPr lang="en-US" dirty="0"/>
              <a:t>Data that was used</a:t>
            </a:r>
          </a:p>
          <a:p>
            <a:r>
              <a:rPr lang="en-US" dirty="0"/>
              <a:t>…</a:t>
            </a:r>
          </a:p>
        </p:txBody>
      </p:sp>
    </p:spTree>
    <p:extLst>
      <p:ext uri="{BB962C8B-B14F-4D97-AF65-F5344CB8AC3E}">
        <p14:creationId xmlns:p14="http://schemas.microsoft.com/office/powerpoint/2010/main" val="807720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509575" lvl="2"/>
            <a:r>
              <a:rPr lang="en-US" sz="3733" dirty="0">
                <a:solidFill>
                  <a:schemeClr val="bg1"/>
                </a:solidFill>
              </a:rPr>
              <a:t>We have to be able to explain and disclose</a:t>
            </a:r>
          </a:p>
        </p:txBody>
      </p:sp>
      <p:sp>
        <p:nvSpPr>
          <p:cNvPr id="2" name="Content Placeholder 1"/>
          <p:cNvSpPr>
            <a:spLocks noGrp="1"/>
          </p:cNvSpPr>
          <p:nvPr>
            <p:ph type="body" idx="1"/>
          </p:nvPr>
        </p:nvSpPr>
        <p:spPr>
          <a:xfrm>
            <a:off x="415600" y="1151400"/>
            <a:ext cx="11360700" cy="4555200"/>
          </a:xfrm>
        </p:spPr>
        <p:txBody>
          <a:bodyPr/>
          <a:lstStyle/>
          <a:p>
            <a:pPr lvl="1">
              <a:buFont typeface="Arial"/>
              <a:buChar char="•"/>
            </a:pPr>
            <a:r>
              <a:rPr lang="en-US" sz="2667" dirty="0"/>
              <a:t>Processes—what the analysis pipeline and algorithm does</a:t>
            </a:r>
          </a:p>
          <a:p>
            <a:pPr lvl="1">
              <a:buFont typeface="Arial"/>
              <a:buChar char="•"/>
            </a:pPr>
            <a:r>
              <a:rPr lang="en-US" sz="2667" dirty="0"/>
              <a:t>How it does it</a:t>
            </a:r>
          </a:p>
          <a:p>
            <a:pPr lvl="1">
              <a:buFont typeface="Arial"/>
              <a:buChar char="•"/>
            </a:pPr>
            <a:r>
              <a:rPr lang="en-US" sz="2667" dirty="0"/>
              <a:t>Who controls the algorithm </a:t>
            </a:r>
          </a:p>
          <a:p>
            <a:pPr lvl="1">
              <a:buFont typeface="Arial"/>
              <a:buChar char="•"/>
            </a:pPr>
            <a:r>
              <a:rPr lang="en-US" sz="2667" dirty="0"/>
              <a:t>What data does it use</a:t>
            </a:r>
          </a:p>
          <a:p>
            <a:pPr lvl="1">
              <a:buFont typeface="Arial"/>
              <a:buChar char="•"/>
            </a:pPr>
            <a:r>
              <a:rPr lang="en-US" sz="2667" dirty="0"/>
              <a:t>What is it being asked to optimize for</a:t>
            </a:r>
          </a:p>
          <a:p>
            <a:pPr lvl="1">
              <a:buFont typeface="Arial"/>
              <a:buChar char="•"/>
            </a:pPr>
            <a:r>
              <a:rPr lang="en-US" sz="2667" dirty="0"/>
              <a:t>How well did it do what it was asked to do</a:t>
            </a:r>
          </a:p>
          <a:p>
            <a:pPr lvl="1">
              <a:buFont typeface="Arial"/>
              <a:buChar char="•"/>
            </a:pPr>
            <a:r>
              <a:rPr lang="en-US" sz="2667" dirty="0"/>
              <a:t>What was its impact on different types of people</a:t>
            </a:r>
          </a:p>
          <a:p>
            <a:endParaRPr lang="en-US" dirty="0"/>
          </a:p>
        </p:txBody>
      </p:sp>
    </p:spTree>
    <p:extLst>
      <p:ext uri="{BB962C8B-B14F-4D97-AF65-F5344CB8AC3E}">
        <p14:creationId xmlns:p14="http://schemas.microsoft.com/office/powerpoint/2010/main" val="3465383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2535736204"/>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2874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1544439910"/>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445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Trustworthiness and Accountability </a:t>
            </a:r>
          </a:p>
        </p:txBody>
      </p:sp>
      <p:sp>
        <p:nvSpPr>
          <p:cNvPr id="2" name="Content Placeholder 1"/>
          <p:cNvSpPr>
            <a:spLocks noGrp="1"/>
          </p:cNvSpPr>
          <p:nvPr>
            <p:ph type="body" idx="1"/>
          </p:nvPr>
        </p:nvSpPr>
        <p:spPr/>
        <p:txBody>
          <a:bodyPr>
            <a:normAutofit/>
          </a:bodyPr>
          <a:lstStyle/>
          <a:p>
            <a:r>
              <a:rPr lang="en-US" dirty="0"/>
              <a:t>Do policymakers understand what the analysis is doing?</a:t>
            </a:r>
          </a:p>
          <a:p>
            <a:endParaRPr lang="en-US" dirty="0"/>
          </a:p>
          <a:p>
            <a:r>
              <a:rPr lang="en-US" dirty="0"/>
              <a:t>Do action-takers understand and trust why they’re getting the recommendations they’re getting?  </a:t>
            </a:r>
          </a:p>
          <a:p>
            <a:endParaRPr lang="en-US" dirty="0"/>
          </a:p>
          <a:p>
            <a:r>
              <a:rPr lang="en-US" dirty="0"/>
              <a:t>Do the people being acted on understand why?</a:t>
            </a:r>
            <a:br>
              <a:rPr lang="en-US" dirty="0"/>
            </a:br>
            <a:endParaRPr lang="en-US" dirty="0"/>
          </a:p>
          <a:p>
            <a:r>
              <a:rPr lang="en-US" dirty="0"/>
              <a:t>What recourse do people being acted on have to appeal these decisions or identify and correct errors in the data or system?</a:t>
            </a:r>
          </a:p>
          <a:p>
            <a:endParaRPr lang="en-US" dirty="0"/>
          </a:p>
          <a:p>
            <a:endParaRPr lang="en-US" dirty="0"/>
          </a:p>
        </p:txBody>
      </p:sp>
    </p:spTree>
    <p:extLst>
      <p:ext uri="{BB962C8B-B14F-4D97-AF65-F5344CB8AC3E}">
        <p14:creationId xmlns:p14="http://schemas.microsoft.com/office/powerpoint/2010/main" val="14426214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Trustworthiness and Accountability </a:t>
            </a:r>
          </a:p>
        </p:txBody>
      </p:sp>
      <p:sp>
        <p:nvSpPr>
          <p:cNvPr id="2" name="Content Placeholder 1"/>
          <p:cNvSpPr>
            <a:spLocks noGrp="1"/>
          </p:cNvSpPr>
          <p:nvPr>
            <p:ph type="body" idx="1"/>
          </p:nvPr>
        </p:nvSpPr>
        <p:spPr/>
        <p:txBody>
          <a:bodyPr>
            <a:normAutofit/>
          </a:bodyPr>
          <a:lstStyle/>
          <a:p>
            <a:r>
              <a:rPr lang="en-US" dirty="0"/>
              <a:t>Who is accountable for the actions?</a:t>
            </a:r>
          </a:p>
          <a:p>
            <a:endParaRPr lang="en-US" dirty="0"/>
          </a:p>
          <a:p>
            <a:r>
              <a:rPr lang="en-US" dirty="0"/>
              <a:t>Who is deciding on the values encoded in the system?</a:t>
            </a:r>
            <a:br>
              <a:rPr lang="en-US" dirty="0"/>
            </a:br>
            <a:endParaRPr lang="en-US" dirty="0"/>
          </a:p>
          <a:p>
            <a:r>
              <a:rPr lang="en-US" dirty="0"/>
              <a:t>Who is deciding when to (and not to) undertake a project?</a:t>
            </a:r>
          </a:p>
          <a:p>
            <a:endParaRPr lang="en-US" dirty="0"/>
          </a:p>
          <a:p>
            <a:r>
              <a:rPr lang="en-US" dirty="0"/>
              <a:t>How is the tradeoff between false positive and false negatives being set?</a:t>
            </a:r>
          </a:p>
        </p:txBody>
      </p:sp>
    </p:spTree>
    <p:extLst>
      <p:ext uri="{BB962C8B-B14F-4D97-AF65-F5344CB8AC3E}">
        <p14:creationId xmlns:p14="http://schemas.microsoft.com/office/powerpoint/2010/main" val="3090402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733" dirty="0"/>
              <a:t>The Role for Interpretability</a:t>
            </a:r>
          </a:p>
        </p:txBody>
      </p:sp>
      <p:sp>
        <p:nvSpPr>
          <p:cNvPr id="2" name="Content Placeholder 1"/>
          <p:cNvSpPr>
            <a:spLocks noGrp="1"/>
          </p:cNvSpPr>
          <p:nvPr>
            <p:ph type="body" idx="1"/>
          </p:nvPr>
        </p:nvSpPr>
        <p:spPr/>
        <p:txBody>
          <a:bodyPr/>
          <a:lstStyle/>
          <a:p>
            <a:r>
              <a:rPr lang="en-US" dirty="0"/>
              <a:t>Debugging the Model</a:t>
            </a:r>
            <a:br>
              <a:rPr lang="en-US" dirty="0"/>
            </a:br>
            <a:endParaRPr lang="en-US" dirty="0"/>
          </a:p>
          <a:p>
            <a:r>
              <a:rPr lang="en-US" dirty="0"/>
              <a:t>Creating and increasing trust and adoption</a:t>
            </a:r>
            <a:br>
              <a:rPr lang="en-US" dirty="0"/>
            </a:br>
            <a:endParaRPr lang="en-US" dirty="0"/>
          </a:p>
          <a:p>
            <a:r>
              <a:rPr lang="en-US" dirty="0"/>
              <a:t>Improving the decisions being made</a:t>
            </a:r>
            <a:br>
              <a:rPr lang="en-US" dirty="0"/>
            </a:br>
            <a:endParaRPr lang="en-US" dirty="0"/>
          </a:p>
          <a:p>
            <a:r>
              <a:rPr lang="en-US" dirty="0"/>
              <a:t>Selecting appropriate interventions</a:t>
            </a:r>
            <a:br>
              <a:rPr lang="en-US" dirty="0"/>
            </a:br>
            <a:endParaRPr lang="en-US" dirty="0"/>
          </a:p>
          <a:p>
            <a:r>
              <a:rPr lang="en-US" dirty="0"/>
              <a:t>Legal Recourse </a:t>
            </a:r>
          </a:p>
        </p:txBody>
      </p:sp>
    </p:spTree>
    <p:extLst>
      <p:ext uri="{BB962C8B-B14F-4D97-AF65-F5344CB8AC3E}">
        <p14:creationId xmlns:p14="http://schemas.microsoft.com/office/powerpoint/2010/main" val="2936295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D1BC4-5573-9742-A0FE-7F1AAEAFE05A}"/>
              </a:ext>
            </a:extLst>
          </p:cNvPr>
          <p:cNvSpPr>
            <a:spLocks noGrp="1"/>
          </p:cNvSpPr>
          <p:nvPr>
            <p:ph type="title"/>
          </p:nvPr>
        </p:nvSpPr>
        <p:spPr/>
        <p:txBody>
          <a:bodyPr/>
          <a:lstStyle/>
          <a:p>
            <a:r>
              <a:rPr lang="en-US" sz="3200" dirty="0"/>
              <a:t>What is a good explanation and how do we evaluate one?</a:t>
            </a:r>
          </a:p>
        </p:txBody>
      </p:sp>
      <p:sp>
        <p:nvSpPr>
          <p:cNvPr id="2" name="Content Placeholder 1">
            <a:extLst>
              <a:ext uri="{FF2B5EF4-FFF2-40B4-BE49-F238E27FC236}">
                <a16:creationId xmlns:a16="http://schemas.microsoft.com/office/drawing/2014/main" id="{B5B18622-A589-7D4A-8AC4-5B4C9E3DDDD4}"/>
              </a:ext>
            </a:extLst>
          </p:cNvPr>
          <p:cNvSpPr>
            <a:spLocks noGrp="1"/>
          </p:cNvSpPr>
          <p:nvPr>
            <p:ph type="body" idx="1"/>
          </p:nvPr>
        </p:nvSpPr>
        <p:spPr>
          <a:xfrm>
            <a:off x="415600" y="1259905"/>
            <a:ext cx="11360700" cy="4555200"/>
          </a:xfrm>
        </p:spPr>
        <p:txBody>
          <a:bodyPr/>
          <a:lstStyle/>
          <a:p>
            <a:r>
              <a:rPr lang="en-US" dirty="0"/>
              <a:t>Ideally: We want human understandability and fidelity to the actual model</a:t>
            </a:r>
          </a:p>
          <a:p>
            <a:r>
              <a:rPr lang="en-US" dirty="0"/>
              <a:t>Task Specific: We want an explanation to improve the performance of the Human-ML system</a:t>
            </a:r>
          </a:p>
          <a:p>
            <a:endParaRPr lang="en-US" dirty="0"/>
          </a:p>
          <a:p>
            <a:endParaRPr lang="en-US" dirty="0"/>
          </a:p>
        </p:txBody>
      </p:sp>
      <p:grpSp>
        <p:nvGrpSpPr>
          <p:cNvPr id="27" name="Group 26">
            <a:extLst>
              <a:ext uri="{FF2B5EF4-FFF2-40B4-BE49-F238E27FC236}">
                <a16:creationId xmlns:a16="http://schemas.microsoft.com/office/drawing/2014/main" id="{3E090795-9AA4-C441-9A1A-D7A5A17C84BE}"/>
              </a:ext>
            </a:extLst>
          </p:cNvPr>
          <p:cNvGrpSpPr/>
          <p:nvPr/>
        </p:nvGrpSpPr>
        <p:grpSpPr>
          <a:xfrm>
            <a:off x="762894" y="2889751"/>
            <a:ext cx="9917297" cy="1405919"/>
            <a:chOff x="572170" y="2167313"/>
            <a:chExt cx="7437973" cy="1054439"/>
          </a:xfrm>
        </p:grpSpPr>
        <p:pic>
          <p:nvPicPr>
            <p:cNvPr id="4" name="Picture 3">
              <a:extLst>
                <a:ext uri="{FF2B5EF4-FFF2-40B4-BE49-F238E27FC236}">
                  <a16:creationId xmlns:a16="http://schemas.microsoft.com/office/drawing/2014/main" id="{8624F8F7-EE3D-0146-9768-3CAF55BB9511}"/>
                </a:ext>
              </a:extLst>
            </p:cNvPr>
            <p:cNvPicPr>
              <a:picLocks noChangeAspect="1"/>
            </p:cNvPicPr>
            <p:nvPr/>
          </p:nvPicPr>
          <p:blipFill>
            <a:blip r:embed="rId2"/>
            <a:stretch>
              <a:fillRect/>
            </a:stretch>
          </p:blipFill>
          <p:spPr>
            <a:xfrm>
              <a:off x="723138" y="2172208"/>
              <a:ext cx="758412" cy="802378"/>
            </a:xfrm>
            <a:prstGeom prst="rect">
              <a:avLst/>
            </a:prstGeom>
          </p:spPr>
        </p:pic>
        <p:sp>
          <p:nvSpPr>
            <p:cNvPr id="5" name="TextBox 4">
              <a:extLst>
                <a:ext uri="{FF2B5EF4-FFF2-40B4-BE49-F238E27FC236}">
                  <a16:creationId xmlns:a16="http://schemas.microsoft.com/office/drawing/2014/main" id="{6CC73A65-63A9-EF41-86C4-D44EFBF22729}"/>
                </a:ext>
              </a:extLst>
            </p:cNvPr>
            <p:cNvSpPr txBox="1"/>
            <p:nvPr/>
          </p:nvSpPr>
          <p:spPr>
            <a:xfrm>
              <a:off x="572170" y="2888996"/>
              <a:ext cx="1038987" cy="315423"/>
            </a:xfrm>
            <a:prstGeom prst="rect">
              <a:avLst/>
            </a:prstGeom>
            <a:noFill/>
          </p:spPr>
          <p:txBody>
            <a:bodyPr wrap="none" rtlCol="0">
              <a:spAutoFit/>
            </a:bodyPr>
            <a:lstStyle/>
            <a:p>
              <a:r>
                <a:rPr lang="en-US" sz="2133" dirty="0"/>
                <a:t>ML Model</a:t>
              </a:r>
            </a:p>
          </p:txBody>
        </p:sp>
        <p:cxnSp>
          <p:nvCxnSpPr>
            <p:cNvPr id="9" name="Straight Arrow Connector 8">
              <a:extLst>
                <a:ext uri="{FF2B5EF4-FFF2-40B4-BE49-F238E27FC236}">
                  <a16:creationId xmlns:a16="http://schemas.microsoft.com/office/drawing/2014/main" id="{E2F90A87-19B2-3944-BEFF-3EE4C45E15FF}"/>
                </a:ext>
              </a:extLst>
            </p:cNvPr>
            <p:cNvCxnSpPr>
              <a:cxnSpLocks/>
            </p:cNvCxnSpPr>
            <p:nvPr/>
          </p:nvCxnSpPr>
          <p:spPr>
            <a:xfrm>
              <a:off x="1682496" y="2573397"/>
              <a:ext cx="2468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843DCEC-FD9B-2F45-AD48-47DEB6CBDE50}"/>
                </a:ext>
              </a:extLst>
            </p:cNvPr>
            <p:cNvPicPr>
              <a:picLocks noChangeAspect="1"/>
            </p:cNvPicPr>
            <p:nvPr/>
          </p:nvPicPr>
          <p:blipFill>
            <a:blip r:embed="rId3"/>
            <a:stretch>
              <a:fillRect/>
            </a:stretch>
          </p:blipFill>
          <p:spPr>
            <a:xfrm>
              <a:off x="4352322" y="2167313"/>
              <a:ext cx="729292" cy="739016"/>
            </a:xfrm>
            <a:prstGeom prst="rect">
              <a:avLst/>
            </a:prstGeom>
          </p:spPr>
        </p:pic>
        <p:sp>
          <p:nvSpPr>
            <p:cNvPr id="12" name="TextBox 11">
              <a:extLst>
                <a:ext uri="{FF2B5EF4-FFF2-40B4-BE49-F238E27FC236}">
                  <a16:creationId xmlns:a16="http://schemas.microsoft.com/office/drawing/2014/main" id="{ED7402BC-104D-8F4A-9627-99A70A1796FA}"/>
                </a:ext>
              </a:extLst>
            </p:cNvPr>
            <p:cNvSpPr txBox="1"/>
            <p:nvPr/>
          </p:nvSpPr>
          <p:spPr>
            <a:xfrm>
              <a:off x="3685371" y="2906329"/>
              <a:ext cx="2280913" cy="315423"/>
            </a:xfrm>
            <a:prstGeom prst="rect">
              <a:avLst/>
            </a:prstGeom>
            <a:noFill/>
          </p:spPr>
          <p:txBody>
            <a:bodyPr wrap="none" rtlCol="0">
              <a:spAutoFit/>
            </a:bodyPr>
            <a:lstStyle/>
            <a:p>
              <a:r>
                <a:rPr lang="en-US" sz="2133" dirty="0"/>
                <a:t>Human Decision-maker</a:t>
              </a:r>
            </a:p>
          </p:txBody>
        </p:sp>
        <p:cxnSp>
          <p:nvCxnSpPr>
            <p:cNvPr id="13" name="Straight Arrow Connector 12">
              <a:extLst>
                <a:ext uri="{FF2B5EF4-FFF2-40B4-BE49-F238E27FC236}">
                  <a16:creationId xmlns:a16="http://schemas.microsoft.com/office/drawing/2014/main" id="{11E1C5C0-6CA5-774F-ADFA-5E5C5C661665}"/>
                </a:ext>
              </a:extLst>
            </p:cNvPr>
            <p:cNvCxnSpPr>
              <a:cxnSpLocks/>
            </p:cNvCxnSpPr>
            <p:nvPr/>
          </p:nvCxnSpPr>
          <p:spPr>
            <a:xfrm>
              <a:off x="5236464" y="2573397"/>
              <a:ext cx="19141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B1B44E6A-381D-1B4D-BC8C-719AE60C2F19}"/>
                </a:ext>
              </a:extLst>
            </p:cNvPr>
            <p:cNvSpPr/>
            <p:nvPr/>
          </p:nvSpPr>
          <p:spPr>
            <a:xfrm>
              <a:off x="7271326" y="2326368"/>
              <a:ext cx="738817" cy="548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73%</a:t>
              </a:r>
            </a:p>
          </p:txBody>
        </p:sp>
      </p:grpSp>
      <p:grpSp>
        <p:nvGrpSpPr>
          <p:cNvPr id="28" name="Group 27">
            <a:extLst>
              <a:ext uri="{FF2B5EF4-FFF2-40B4-BE49-F238E27FC236}">
                <a16:creationId xmlns:a16="http://schemas.microsoft.com/office/drawing/2014/main" id="{142F9EAD-38BB-7445-9ADA-A2A884C4FDDE}"/>
              </a:ext>
            </a:extLst>
          </p:cNvPr>
          <p:cNvGrpSpPr/>
          <p:nvPr/>
        </p:nvGrpSpPr>
        <p:grpSpPr>
          <a:xfrm>
            <a:off x="673486" y="4887026"/>
            <a:ext cx="9917297" cy="1759806"/>
            <a:chOff x="505114" y="3665270"/>
            <a:chExt cx="7437973" cy="1319855"/>
          </a:xfrm>
        </p:grpSpPr>
        <p:pic>
          <p:nvPicPr>
            <p:cNvPr id="16" name="Picture 15">
              <a:extLst>
                <a:ext uri="{FF2B5EF4-FFF2-40B4-BE49-F238E27FC236}">
                  <a16:creationId xmlns:a16="http://schemas.microsoft.com/office/drawing/2014/main" id="{344FAE15-7BE2-EC4F-9079-496FFB14B687}"/>
                </a:ext>
              </a:extLst>
            </p:cNvPr>
            <p:cNvPicPr>
              <a:picLocks noChangeAspect="1"/>
            </p:cNvPicPr>
            <p:nvPr/>
          </p:nvPicPr>
          <p:blipFill>
            <a:blip r:embed="rId2"/>
            <a:stretch>
              <a:fillRect/>
            </a:stretch>
          </p:blipFill>
          <p:spPr>
            <a:xfrm>
              <a:off x="656082" y="3670165"/>
              <a:ext cx="758412" cy="802378"/>
            </a:xfrm>
            <a:prstGeom prst="rect">
              <a:avLst/>
            </a:prstGeom>
          </p:spPr>
        </p:pic>
        <p:sp>
          <p:nvSpPr>
            <p:cNvPr id="17" name="TextBox 16">
              <a:extLst>
                <a:ext uri="{FF2B5EF4-FFF2-40B4-BE49-F238E27FC236}">
                  <a16:creationId xmlns:a16="http://schemas.microsoft.com/office/drawing/2014/main" id="{128CD949-1E1D-5D46-A9EA-C97F275038DD}"/>
                </a:ext>
              </a:extLst>
            </p:cNvPr>
            <p:cNvSpPr txBox="1"/>
            <p:nvPr/>
          </p:nvSpPr>
          <p:spPr>
            <a:xfrm>
              <a:off x="505114" y="4450961"/>
              <a:ext cx="1038987" cy="315423"/>
            </a:xfrm>
            <a:prstGeom prst="rect">
              <a:avLst/>
            </a:prstGeom>
            <a:noFill/>
          </p:spPr>
          <p:txBody>
            <a:bodyPr wrap="none" rtlCol="0">
              <a:spAutoFit/>
            </a:bodyPr>
            <a:lstStyle/>
            <a:p>
              <a:r>
                <a:rPr lang="en-US" sz="2133" dirty="0"/>
                <a:t>ML Model</a:t>
              </a:r>
            </a:p>
          </p:txBody>
        </p:sp>
        <p:cxnSp>
          <p:nvCxnSpPr>
            <p:cNvPr id="18" name="Straight Arrow Connector 17">
              <a:extLst>
                <a:ext uri="{FF2B5EF4-FFF2-40B4-BE49-F238E27FC236}">
                  <a16:creationId xmlns:a16="http://schemas.microsoft.com/office/drawing/2014/main" id="{458CF0AE-0925-CA46-BC9F-A6CA406F97FE}"/>
                </a:ext>
              </a:extLst>
            </p:cNvPr>
            <p:cNvCxnSpPr>
              <a:cxnSpLocks/>
            </p:cNvCxnSpPr>
            <p:nvPr/>
          </p:nvCxnSpPr>
          <p:spPr>
            <a:xfrm>
              <a:off x="1615440" y="4071354"/>
              <a:ext cx="515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C0099A81-CFE3-8E49-BCC8-A1838776C7EF}"/>
                </a:ext>
              </a:extLst>
            </p:cNvPr>
            <p:cNvPicPr>
              <a:picLocks noChangeAspect="1"/>
            </p:cNvPicPr>
            <p:nvPr/>
          </p:nvPicPr>
          <p:blipFill>
            <a:blip r:embed="rId3"/>
            <a:stretch>
              <a:fillRect/>
            </a:stretch>
          </p:blipFill>
          <p:spPr>
            <a:xfrm>
              <a:off x="4285266" y="3665270"/>
              <a:ext cx="729292" cy="739016"/>
            </a:xfrm>
            <a:prstGeom prst="rect">
              <a:avLst/>
            </a:prstGeom>
          </p:spPr>
        </p:pic>
        <p:sp>
          <p:nvSpPr>
            <p:cNvPr id="20" name="TextBox 19">
              <a:extLst>
                <a:ext uri="{FF2B5EF4-FFF2-40B4-BE49-F238E27FC236}">
                  <a16:creationId xmlns:a16="http://schemas.microsoft.com/office/drawing/2014/main" id="{D467A3B7-2DF7-3F40-8DDE-93DBCB6381E8}"/>
                </a:ext>
              </a:extLst>
            </p:cNvPr>
            <p:cNvSpPr txBox="1"/>
            <p:nvPr/>
          </p:nvSpPr>
          <p:spPr>
            <a:xfrm>
              <a:off x="3618315" y="4404286"/>
              <a:ext cx="2280913" cy="315423"/>
            </a:xfrm>
            <a:prstGeom prst="rect">
              <a:avLst/>
            </a:prstGeom>
            <a:noFill/>
          </p:spPr>
          <p:txBody>
            <a:bodyPr wrap="none" rtlCol="0">
              <a:spAutoFit/>
            </a:bodyPr>
            <a:lstStyle/>
            <a:p>
              <a:r>
                <a:rPr lang="en-US" sz="2133" dirty="0"/>
                <a:t>Human Decision-maker</a:t>
              </a:r>
            </a:p>
          </p:txBody>
        </p:sp>
        <p:cxnSp>
          <p:nvCxnSpPr>
            <p:cNvPr id="21" name="Straight Arrow Connector 20">
              <a:extLst>
                <a:ext uri="{FF2B5EF4-FFF2-40B4-BE49-F238E27FC236}">
                  <a16:creationId xmlns:a16="http://schemas.microsoft.com/office/drawing/2014/main" id="{830DC22C-B68A-B446-9D40-EE6ACBE209B7}"/>
                </a:ext>
              </a:extLst>
            </p:cNvPr>
            <p:cNvCxnSpPr>
              <a:cxnSpLocks/>
            </p:cNvCxnSpPr>
            <p:nvPr/>
          </p:nvCxnSpPr>
          <p:spPr>
            <a:xfrm>
              <a:off x="5169408" y="4071354"/>
              <a:ext cx="19141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E6368E84-21DD-1B4E-85BF-547996B10E07}"/>
                </a:ext>
              </a:extLst>
            </p:cNvPr>
            <p:cNvSpPr/>
            <p:nvPr/>
          </p:nvSpPr>
          <p:spPr>
            <a:xfrm>
              <a:off x="7204270" y="3824325"/>
              <a:ext cx="738817" cy="5489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a:t>
              </a:r>
            </a:p>
          </p:txBody>
        </p:sp>
        <p:cxnSp>
          <p:nvCxnSpPr>
            <p:cNvPr id="24" name="Straight Arrow Connector 23">
              <a:extLst>
                <a:ext uri="{FF2B5EF4-FFF2-40B4-BE49-F238E27FC236}">
                  <a16:creationId xmlns:a16="http://schemas.microsoft.com/office/drawing/2014/main" id="{16CEDF8E-2B50-4543-A202-1C2BDCFCDA02}"/>
                </a:ext>
              </a:extLst>
            </p:cNvPr>
            <p:cNvCxnSpPr>
              <a:cxnSpLocks/>
            </p:cNvCxnSpPr>
            <p:nvPr/>
          </p:nvCxnSpPr>
          <p:spPr>
            <a:xfrm>
              <a:off x="3496056" y="4071354"/>
              <a:ext cx="515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ounded Rectangular Callout 24">
              <a:extLst>
                <a:ext uri="{FF2B5EF4-FFF2-40B4-BE49-F238E27FC236}">
                  <a16:creationId xmlns:a16="http://schemas.microsoft.com/office/drawing/2014/main" id="{DE745E20-3385-0F4E-A653-8CE14F9EDECE}"/>
                </a:ext>
              </a:extLst>
            </p:cNvPr>
            <p:cNvSpPr/>
            <p:nvPr/>
          </p:nvSpPr>
          <p:spPr>
            <a:xfrm>
              <a:off x="2383536" y="3824325"/>
              <a:ext cx="786384" cy="372771"/>
            </a:xfrm>
            <a:prstGeom prst="wedgeRoundRectCallout">
              <a:avLst>
                <a:gd name="adj1" fmla="val -24321"/>
                <a:gd name="adj2" fmla="val 89483"/>
                <a:gd name="adj3" fmla="val 16667"/>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6" name="TextBox 25">
              <a:extLst>
                <a:ext uri="{FF2B5EF4-FFF2-40B4-BE49-F238E27FC236}">
                  <a16:creationId xmlns:a16="http://schemas.microsoft.com/office/drawing/2014/main" id="{A95FA9F8-525E-434B-91AC-519694D185F2}"/>
                </a:ext>
              </a:extLst>
            </p:cNvPr>
            <p:cNvSpPr txBox="1"/>
            <p:nvPr/>
          </p:nvSpPr>
          <p:spPr>
            <a:xfrm>
              <a:off x="1729570" y="4423529"/>
              <a:ext cx="1873505" cy="561596"/>
            </a:xfrm>
            <a:prstGeom prst="rect">
              <a:avLst/>
            </a:prstGeom>
            <a:noFill/>
          </p:spPr>
          <p:txBody>
            <a:bodyPr wrap="square" rtlCol="0">
              <a:spAutoFit/>
            </a:bodyPr>
            <a:lstStyle/>
            <a:p>
              <a:r>
                <a:rPr lang="en-US" sz="2133" dirty="0"/>
                <a:t>Explanation Module</a:t>
              </a:r>
            </a:p>
          </p:txBody>
        </p:sp>
      </p:grpSp>
    </p:spTree>
    <p:extLst>
      <p:ext uri="{BB962C8B-B14F-4D97-AF65-F5344CB8AC3E}">
        <p14:creationId xmlns:p14="http://schemas.microsoft.com/office/powerpoint/2010/main" val="323845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endParaRPr lang="en-US" dirty="0"/>
          </a:p>
          <a:p>
            <a:endParaRPr lang="en-US" dirty="0"/>
          </a:p>
        </p:txBody>
      </p:sp>
    </p:spTree>
    <p:extLst>
      <p:ext uri="{BB962C8B-B14F-4D97-AF65-F5344CB8AC3E}">
        <p14:creationId xmlns:p14="http://schemas.microsoft.com/office/powerpoint/2010/main" val="3427796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r>
              <a:rPr lang="en-US" dirty="0"/>
              <a:t>Data</a:t>
            </a:r>
          </a:p>
          <a:p>
            <a:pPr lvl="1"/>
            <a:r>
              <a:rPr lang="en-US" dirty="0"/>
              <a:t>Interventions</a:t>
            </a:r>
          </a:p>
          <a:p>
            <a:pPr lvl="1"/>
            <a:r>
              <a:rPr lang="en-US" dirty="0"/>
              <a:t>Counterfactuals</a:t>
            </a:r>
          </a:p>
          <a:p>
            <a:pPr lvl="1"/>
            <a:endParaRPr lang="en-US" dirty="0"/>
          </a:p>
          <a:p>
            <a:r>
              <a:rPr lang="en-US" dirty="0"/>
              <a:t>Are there good use cases for crime prediction?</a:t>
            </a:r>
          </a:p>
          <a:p>
            <a:pPr lvl="1"/>
            <a:endParaRPr lang="en-US" dirty="0"/>
          </a:p>
          <a:p>
            <a:endParaRPr lang="en-US" dirty="0"/>
          </a:p>
        </p:txBody>
      </p:sp>
    </p:spTree>
    <p:extLst>
      <p:ext uri="{BB962C8B-B14F-4D97-AF65-F5344CB8AC3E}">
        <p14:creationId xmlns:p14="http://schemas.microsoft.com/office/powerpoint/2010/main" val="3908291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Examples</a:t>
            </a:r>
          </a:p>
        </p:txBody>
      </p:sp>
      <p:sp>
        <p:nvSpPr>
          <p:cNvPr id="2" name="Content Placeholder 1"/>
          <p:cNvSpPr>
            <a:spLocks noGrp="1"/>
          </p:cNvSpPr>
          <p:nvPr>
            <p:ph type="body" idx="1"/>
          </p:nvPr>
        </p:nvSpPr>
        <p:spPr/>
        <p:txBody>
          <a:bodyPr/>
          <a:lstStyle/>
          <a:p>
            <a:r>
              <a:rPr lang="en-US" dirty="0"/>
              <a:t>Predictive Policing: Why could it be bad?</a:t>
            </a:r>
          </a:p>
          <a:p>
            <a:pPr lvl="1"/>
            <a:r>
              <a:rPr lang="en-US" dirty="0"/>
              <a:t>Data</a:t>
            </a:r>
          </a:p>
          <a:p>
            <a:pPr lvl="1"/>
            <a:r>
              <a:rPr lang="en-US" dirty="0"/>
              <a:t>Interventions</a:t>
            </a:r>
          </a:p>
          <a:p>
            <a:pPr lvl="1"/>
            <a:r>
              <a:rPr lang="en-US" dirty="0"/>
              <a:t>Counterfactuals</a:t>
            </a:r>
          </a:p>
          <a:p>
            <a:pPr lvl="1"/>
            <a:endParaRPr lang="en-US" dirty="0"/>
          </a:p>
          <a:p>
            <a:r>
              <a:rPr lang="en-US" dirty="0"/>
              <a:t>Are there good use cases for crime prediction?</a:t>
            </a:r>
          </a:p>
          <a:p>
            <a:pPr lvl="1"/>
            <a:r>
              <a:rPr lang="en-US" dirty="0"/>
              <a:t>Preventative Assistance Programs in Criminal Justice?</a:t>
            </a:r>
          </a:p>
          <a:p>
            <a:pPr lvl="1"/>
            <a:endParaRPr lang="en-US" dirty="0"/>
          </a:p>
          <a:p>
            <a:pPr lvl="1"/>
            <a:endParaRPr lang="en-US" dirty="0"/>
          </a:p>
          <a:p>
            <a:endParaRPr lang="en-US" dirty="0"/>
          </a:p>
        </p:txBody>
      </p:sp>
    </p:spTree>
    <p:extLst>
      <p:ext uri="{BB962C8B-B14F-4D97-AF65-F5344CB8AC3E}">
        <p14:creationId xmlns:p14="http://schemas.microsoft.com/office/powerpoint/2010/main" val="3657144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9015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 we need</a:t>
            </a:r>
          </a:p>
        </p:txBody>
      </p:sp>
      <p:sp>
        <p:nvSpPr>
          <p:cNvPr id="2" name="Content Placeholder 1"/>
          <p:cNvSpPr>
            <a:spLocks noGrp="1"/>
          </p:cNvSpPr>
          <p:nvPr>
            <p:ph type="body" idx="1"/>
          </p:nvPr>
        </p:nvSpPr>
        <p:spPr/>
        <p:txBody>
          <a:bodyPr/>
          <a:lstStyle/>
          <a:p>
            <a:r>
              <a:rPr lang="en-US" sz="3200" dirty="0"/>
              <a:t>Training (for analysts, managers, and policymakers)</a:t>
            </a:r>
          </a:p>
          <a:p>
            <a:r>
              <a:rPr lang="en-US" sz="3200" dirty="0"/>
              <a:t>Bias Audit Checklists and Processes</a:t>
            </a:r>
          </a:p>
          <a:p>
            <a:r>
              <a:rPr lang="en-US" sz="3200" dirty="0"/>
              <a:t>Tools (to help AI developers build equitable systems) that are embedded in to the workflow</a:t>
            </a:r>
          </a:p>
          <a:p>
            <a:r>
              <a:rPr lang="en-US" sz="3200" dirty="0"/>
              <a:t>“Insurance” Budget to test, monitor, and evaluate systems for equity</a:t>
            </a:r>
          </a:p>
          <a:p>
            <a:r>
              <a:rPr lang="en-US" sz="3200" dirty="0"/>
              <a:t>Regulations and Review Boards</a:t>
            </a:r>
          </a:p>
          <a:p>
            <a:endParaRPr lang="en-US" sz="3200" dirty="0"/>
          </a:p>
        </p:txBody>
      </p:sp>
    </p:spTree>
    <p:extLst>
      <p:ext uri="{BB962C8B-B14F-4D97-AF65-F5344CB8AC3E}">
        <p14:creationId xmlns:p14="http://schemas.microsoft.com/office/powerpoint/2010/main" val="178933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0288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7500B8-1330-FB4F-AF71-85948D6E7F8F}"/>
              </a:ext>
            </a:extLst>
          </p:cNvPr>
          <p:cNvSpPr>
            <a:spLocks noGrp="1"/>
          </p:cNvSpPr>
          <p:nvPr>
            <p:ph type="title"/>
          </p:nvPr>
        </p:nvSpPr>
        <p:spPr/>
        <p:txBody>
          <a:bodyPr/>
          <a:lstStyle/>
          <a:p>
            <a:r>
              <a:rPr lang="en-US"/>
              <a:t>Steps we’re taking</a:t>
            </a:r>
            <a:endParaRPr lang="en-US" dirty="0"/>
          </a:p>
        </p:txBody>
      </p:sp>
      <p:sp>
        <p:nvSpPr>
          <p:cNvPr id="2" name="Content Placeholder 1">
            <a:extLst>
              <a:ext uri="{FF2B5EF4-FFF2-40B4-BE49-F238E27FC236}">
                <a16:creationId xmlns:a16="http://schemas.microsoft.com/office/drawing/2014/main" id="{84137514-353A-DD41-BA44-0F3A9BC23025}"/>
              </a:ext>
            </a:extLst>
          </p:cNvPr>
          <p:cNvSpPr>
            <a:spLocks noGrp="1"/>
          </p:cNvSpPr>
          <p:nvPr>
            <p:ph type="body" idx="1"/>
          </p:nvPr>
        </p:nvSpPr>
        <p:spPr>
          <a:xfrm>
            <a:off x="415600" y="1163653"/>
            <a:ext cx="11360700" cy="4555200"/>
          </a:xfrm>
        </p:spPr>
        <p:txBody>
          <a:bodyPr/>
          <a:lstStyle/>
          <a:p>
            <a:r>
              <a:rPr lang="en-US" dirty="0"/>
              <a:t>Training (lots of it)</a:t>
            </a:r>
          </a:p>
          <a:p>
            <a:r>
              <a:rPr lang="en-US" dirty="0"/>
              <a:t>Tools – for different stages of projects embedded in the ML and project workflow</a:t>
            </a:r>
          </a:p>
          <a:p>
            <a:r>
              <a:rPr lang="en-US" dirty="0"/>
              <a:t>Case Studies</a:t>
            </a:r>
          </a:p>
          <a:p>
            <a:r>
              <a:rPr lang="en-US" dirty="0"/>
              <a:t>Providing choices with clear policy implications</a:t>
            </a:r>
          </a:p>
          <a:p>
            <a:r>
              <a:rPr lang="en-US" dirty="0"/>
              <a:t>Focus on outcomes and actions – fair outcomes</a:t>
            </a:r>
          </a:p>
          <a:p>
            <a:r>
              <a:rPr lang="en-US" dirty="0"/>
              <a:t>Experiments</a:t>
            </a:r>
          </a:p>
          <a:p>
            <a:r>
              <a:rPr lang="en-US" dirty="0"/>
              <a:t>Research</a:t>
            </a:r>
          </a:p>
          <a:p>
            <a:pPr lvl="1">
              <a:lnSpc>
                <a:spcPct val="150000"/>
              </a:lnSpc>
              <a:spcBef>
                <a:spcPts val="0"/>
              </a:spcBef>
            </a:pPr>
            <a:r>
              <a:rPr lang="en-US" dirty="0"/>
              <a:t>Discovering biased populations subgroups when we  don’t have predefined “protected” groups</a:t>
            </a:r>
          </a:p>
          <a:p>
            <a:pPr lvl="1">
              <a:lnSpc>
                <a:spcPct val="150000"/>
              </a:lnSpc>
              <a:spcBef>
                <a:spcPts val="0"/>
              </a:spcBef>
            </a:pPr>
            <a:r>
              <a:rPr lang="en-US" dirty="0"/>
              <a:t>Detecting causes/sources of Bias</a:t>
            </a:r>
          </a:p>
          <a:p>
            <a:pPr lvl="1">
              <a:lnSpc>
                <a:spcPct val="150000"/>
              </a:lnSpc>
              <a:spcBef>
                <a:spcPts val="0"/>
              </a:spcBef>
            </a:pPr>
            <a:r>
              <a:rPr lang="en-US" dirty="0"/>
              <a:t>Comparing different approaches to “correct” for the bias</a:t>
            </a:r>
          </a:p>
          <a:p>
            <a:pPr lvl="1">
              <a:lnSpc>
                <a:spcPct val="150000"/>
              </a:lnSpc>
              <a:spcBef>
                <a:spcPts val="0"/>
              </a:spcBef>
            </a:pPr>
            <a:r>
              <a:rPr lang="en-US" dirty="0"/>
              <a:t>Using bias as a primary metric to do model selection over time</a:t>
            </a:r>
          </a:p>
          <a:p>
            <a:endParaRPr lang="en-US" dirty="0"/>
          </a:p>
          <a:p>
            <a:endParaRPr lang="en-US" dirty="0"/>
          </a:p>
        </p:txBody>
      </p:sp>
    </p:spTree>
    <p:extLst>
      <p:ext uri="{BB962C8B-B14F-4D97-AF65-F5344CB8AC3E}">
        <p14:creationId xmlns:p14="http://schemas.microsoft.com/office/powerpoint/2010/main" val="3367392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9C1D-7CCD-FF41-A3B8-6720D75AD074}"/>
              </a:ext>
            </a:extLst>
          </p:cNvPr>
          <p:cNvSpPr>
            <a:spLocks noGrp="1"/>
          </p:cNvSpPr>
          <p:nvPr>
            <p:ph type="title"/>
          </p:nvPr>
        </p:nvSpPr>
        <p:spPr/>
        <p:txBody>
          <a:bodyPr/>
          <a:lstStyle/>
          <a:p>
            <a:r>
              <a:rPr lang="en-US" sz="3600" dirty="0"/>
              <a:t>Summary</a:t>
            </a:r>
          </a:p>
        </p:txBody>
      </p:sp>
      <p:sp>
        <p:nvSpPr>
          <p:cNvPr id="3" name="Content Placeholder 2">
            <a:extLst>
              <a:ext uri="{FF2B5EF4-FFF2-40B4-BE49-F238E27FC236}">
                <a16:creationId xmlns:a16="http://schemas.microsoft.com/office/drawing/2014/main" id="{4BDE0F6B-2223-2C45-AB74-3FDB61948CF4}"/>
              </a:ext>
            </a:extLst>
          </p:cNvPr>
          <p:cNvSpPr>
            <a:spLocks noGrp="1"/>
          </p:cNvSpPr>
          <p:nvPr>
            <p:ph type="body" idx="1"/>
          </p:nvPr>
        </p:nvSpPr>
        <p:spPr/>
        <p:txBody>
          <a:bodyPr/>
          <a:lstStyle/>
          <a:p>
            <a:r>
              <a:rPr lang="en-US" dirty="0"/>
              <a:t>Create an environment where informed ethical discussions can take place</a:t>
            </a:r>
          </a:p>
          <a:p>
            <a:endParaRPr lang="en-US" dirty="0"/>
          </a:p>
          <a:p>
            <a:r>
              <a:rPr lang="en-US" dirty="0"/>
              <a:t>Talk through ethical issues at each stage of the project (instead of waiting till the end of stopping after the initial setup)</a:t>
            </a:r>
          </a:p>
          <a:p>
            <a:pPr marL="0" indent="0">
              <a:buNone/>
            </a:pPr>
            <a:endParaRPr lang="en-US" dirty="0"/>
          </a:p>
          <a:p>
            <a:r>
              <a:rPr lang="en-US" dirty="0"/>
              <a:t>Consider the entire chain of data - collection to analysis to action</a:t>
            </a:r>
          </a:p>
          <a:p>
            <a:endParaRPr lang="en-US" dirty="0"/>
          </a:p>
          <a:p>
            <a:r>
              <a:rPr lang="en-US" dirty="0"/>
              <a:t>Consider how it affects people throughout the chain – especially the people being affected (and include them in these discussions)</a:t>
            </a:r>
          </a:p>
          <a:p>
            <a:endParaRPr lang="en-US" dirty="0"/>
          </a:p>
          <a:p>
            <a:r>
              <a:rPr lang="en-US" dirty="0"/>
              <a:t>Embed ethics into both technical processes as well as people processes</a:t>
            </a:r>
          </a:p>
          <a:p>
            <a:endParaRPr lang="en-US" dirty="0"/>
          </a:p>
        </p:txBody>
      </p:sp>
    </p:spTree>
    <p:extLst>
      <p:ext uri="{BB962C8B-B14F-4D97-AF65-F5344CB8AC3E}">
        <p14:creationId xmlns:p14="http://schemas.microsoft.com/office/powerpoint/2010/main" val="1091015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Readings</a:t>
            </a:r>
          </a:p>
        </p:txBody>
      </p:sp>
      <p:sp>
        <p:nvSpPr>
          <p:cNvPr id="2" name="Content Placeholder 1"/>
          <p:cNvSpPr>
            <a:spLocks noGrp="1"/>
          </p:cNvSpPr>
          <p:nvPr>
            <p:ph type="body" idx="1"/>
          </p:nvPr>
        </p:nvSpPr>
        <p:spPr/>
        <p:txBody>
          <a:bodyPr/>
          <a:lstStyle/>
          <a:p>
            <a:r>
              <a:rPr lang="en-US" dirty="0">
                <a:hlinkClick r:id="rId2"/>
              </a:rPr>
              <a:t>Policy Paradox</a:t>
            </a:r>
            <a:endParaRPr lang="en-US" dirty="0"/>
          </a:p>
          <a:p>
            <a:r>
              <a:rPr lang="en-US" dirty="0">
                <a:hlinkClick r:id="rId3"/>
              </a:rPr>
              <a:t>Ethics and Data Science</a:t>
            </a:r>
            <a:endParaRPr lang="en-US" dirty="0"/>
          </a:p>
          <a:p>
            <a:r>
              <a:rPr lang="en-US" dirty="0">
                <a:hlinkClick r:id="rId4"/>
              </a:rPr>
              <a:t>Ethics and Policy in Data Science</a:t>
            </a:r>
            <a:r>
              <a:rPr lang="en-US" dirty="0"/>
              <a:t> (Class at Cornell)</a:t>
            </a:r>
          </a:p>
          <a:p>
            <a:r>
              <a:rPr lang="en-US" dirty="0">
                <a:hlinkClick r:id="rId5"/>
              </a:rPr>
              <a:t>First, Do No Harm</a:t>
            </a:r>
            <a:endParaRPr lang="en-US" dirty="0"/>
          </a:p>
          <a:p>
            <a:r>
              <a:rPr lang="en-US" dirty="0">
                <a:hlinkClick r:id="rId6"/>
              </a:rPr>
              <a:t>FATML</a:t>
            </a:r>
            <a:r>
              <a:rPr lang="en-US" dirty="0"/>
              <a:t> (workshops that have been happening for the past 4 years)</a:t>
            </a:r>
          </a:p>
        </p:txBody>
      </p:sp>
    </p:spTree>
    <p:extLst>
      <p:ext uri="{BB962C8B-B14F-4D97-AF65-F5344CB8AC3E}">
        <p14:creationId xmlns:p14="http://schemas.microsoft.com/office/powerpoint/2010/main" val="3809727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Resources</a:t>
            </a:r>
          </a:p>
        </p:txBody>
      </p:sp>
      <p:sp>
        <p:nvSpPr>
          <p:cNvPr id="4" name="Content Placeholder 3"/>
          <p:cNvSpPr>
            <a:spLocks noGrp="1"/>
          </p:cNvSpPr>
          <p:nvPr>
            <p:ph type="body" idx="1"/>
          </p:nvPr>
        </p:nvSpPr>
        <p:spPr/>
        <p:txBody>
          <a:bodyPr/>
          <a:lstStyle/>
          <a:p>
            <a:r>
              <a:rPr lang="en-US" dirty="0">
                <a:hlinkClick r:id="rId2"/>
              </a:rPr>
              <a:t>Data Science Project Scoping Guide</a:t>
            </a:r>
            <a:endParaRPr lang="en-US" dirty="0"/>
          </a:p>
          <a:p>
            <a:r>
              <a:rPr lang="en-US" dirty="0">
                <a:hlinkClick r:id="rId3"/>
              </a:rPr>
              <a:t>Data Maturity Framework</a:t>
            </a:r>
            <a:endParaRPr lang="en-US" dirty="0"/>
          </a:p>
          <a:p>
            <a:r>
              <a:rPr lang="en-US" dirty="0">
                <a:hlinkClick r:id="rId4"/>
              </a:rPr>
              <a:t>Hitchhikers Guide to DSSG: Data Science Tutorials</a:t>
            </a:r>
            <a:endParaRPr lang="en-US" dirty="0"/>
          </a:p>
          <a:p>
            <a:r>
              <a:rPr lang="en-US" dirty="0"/>
              <a:t>Data Science Tools</a:t>
            </a:r>
          </a:p>
          <a:p>
            <a:pPr lvl="1"/>
            <a:r>
              <a:rPr lang="en-US" dirty="0">
                <a:hlinkClick r:id="rId5"/>
              </a:rPr>
              <a:t>Triage</a:t>
            </a:r>
            <a:r>
              <a:rPr lang="en-US" dirty="0"/>
              <a:t>: data science pipeline (under development)</a:t>
            </a:r>
          </a:p>
          <a:p>
            <a:pPr lvl="1"/>
            <a:r>
              <a:rPr lang="en-US" dirty="0">
                <a:hlinkClick r:id="rId6"/>
              </a:rPr>
              <a:t>Aequitas</a:t>
            </a:r>
            <a:r>
              <a:rPr lang="en-US" dirty="0"/>
              <a:t>: Bias Audit Tool (under development)</a:t>
            </a:r>
          </a:p>
          <a:p>
            <a:pPr lvl="1"/>
            <a:r>
              <a:rPr lang="en-US" dirty="0"/>
              <a:t>Explainer: Explaining individual predictions from ML models (upcoming)</a:t>
            </a:r>
          </a:p>
          <a:p>
            <a:pPr lvl="1"/>
            <a:r>
              <a:rPr lang="en-US" dirty="0"/>
              <a:t>Code for other projects: </a:t>
            </a:r>
            <a:r>
              <a:rPr lang="en-US" dirty="0">
                <a:hlinkClick r:id="rId7"/>
              </a:rPr>
              <a:t>www.</a:t>
            </a:r>
            <a:r>
              <a:rPr lang="en-US" dirty="0">
                <a:latin typeface="Calibri" charset="0"/>
                <a:hlinkClick r:id="rId7"/>
              </a:rPr>
              <a:t>github.com/dssg</a:t>
            </a:r>
            <a:endParaRPr lang="en-US" dirty="0">
              <a:latin typeface="Calibri" charset="0"/>
            </a:endParaRP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74665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72001f471e_0_7"/>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FFFFFF"/>
              </a:buClr>
              <a:buSzPts val="3700"/>
              <a:buNone/>
            </a:pPr>
            <a:r>
              <a:rPr lang="en-US"/>
              <a:t>Reminders</a:t>
            </a:r>
            <a:endParaRPr/>
          </a:p>
        </p:txBody>
      </p:sp>
      <p:sp>
        <p:nvSpPr>
          <p:cNvPr id="281" name="Google Shape;281;g72001f471e_0_7"/>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p>
            <a:pPr marL="457200" lvl="0" indent="-381000" algn="l" rtl="0">
              <a:lnSpc>
                <a:spcPct val="115000"/>
              </a:lnSpc>
              <a:spcBef>
                <a:spcPts val="0"/>
              </a:spcBef>
              <a:spcAft>
                <a:spcPts val="0"/>
              </a:spcAft>
              <a:buClr>
                <a:srgbClr val="434343"/>
              </a:buClr>
              <a:buSzPts val="2400"/>
              <a:buChar char="●"/>
            </a:pPr>
            <a:r>
              <a:rPr lang="en-US" dirty="0"/>
              <a:t>Assignment for Tuesday:</a:t>
            </a:r>
            <a:endParaRPr dirty="0"/>
          </a:p>
          <a:p>
            <a:pPr marL="914400" lvl="1" indent="-381000" algn="l" rtl="0">
              <a:lnSpc>
                <a:spcPct val="115000"/>
              </a:lnSpc>
              <a:spcBef>
                <a:spcPts val="0"/>
              </a:spcBef>
              <a:spcAft>
                <a:spcPts val="0"/>
              </a:spcAft>
              <a:buClr>
                <a:srgbClr val="434343"/>
              </a:buClr>
              <a:buSzPts val="2400"/>
              <a:buChar char="○"/>
            </a:pPr>
            <a:r>
              <a:rPr lang="en-US" dirty="0"/>
              <a:t>Updates based on feedback</a:t>
            </a:r>
            <a:br>
              <a:rPr lang="en-US" dirty="0"/>
            </a:br>
            <a:endParaRPr dirty="0"/>
          </a:p>
          <a:p>
            <a:pPr marL="457200" lvl="0" indent="-381000" algn="l" rtl="0">
              <a:lnSpc>
                <a:spcPct val="115000"/>
              </a:lnSpc>
              <a:spcBef>
                <a:spcPts val="0"/>
              </a:spcBef>
              <a:spcAft>
                <a:spcPts val="0"/>
              </a:spcAft>
              <a:buSzPts val="2400"/>
              <a:buChar char="●"/>
            </a:pPr>
            <a:r>
              <a:rPr lang="en-US" dirty="0"/>
              <a:t>Readings for Thursday: Bias &amp; Fairness Part II</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200" dirty="0"/>
              <a:t>Many Bias Measures: How do we select what we care about?</a:t>
            </a:r>
          </a:p>
        </p:txBody>
      </p:sp>
      <p:pic>
        <p:nvPicPr>
          <p:cNvPr id="2" name="Picture 1">
            <a:extLst>
              <a:ext uri="{FF2B5EF4-FFF2-40B4-BE49-F238E27FC236}">
                <a16:creationId xmlns:a16="http://schemas.microsoft.com/office/drawing/2014/main" id="{0E458D6F-426F-5B4B-AF46-1F22AAE55466}"/>
              </a:ext>
            </a:extLst>
          </p:cNvPr>
          <p:cNvPicPr>
            <a:picLocks noChangeAspect="1"/>
          </p:cNvPicPr>
          <p:nvPr/>
        </p:nvPicPr>
        <p:blipFill>
          <a:blip r:embed="rId2"/>
          <a:stretch>
            <a:fillRect/>
          </a:stretch>
        </p:blipFill>
        <p:spPr>
          <a:xfrm>
            <a:off x="0" y="1101022"/>
            <a:ext cx="12192000" cy="4655955"/>
          </a:xfrm>
          <a:prstGeom prst="rect">
            <a:avLst/>
          </a:prstGeom>
        </p:spPr>
      </p:pic>
    </p:spTree>
    <p:extLst>
      <p:ext uri="{BB962C8B-B14F-4D97-AF65-F5344CB8AC3E}">
        <p14:creationId xmlns:p14="http://schemas.microsoft.com/office/powerpoint/2010/main" val="1495783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2152</TotalTime>
  <Words>2247</Words>
  <Application>Microsoft Macintosh PowerPoint</Application>
  <PresentationFormat>Widescreen</PresentationFormat>
  <Paragraphs>451</Paragraphs>
  <Slides>84</Slides>
  <Notes>26</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Century Gothic</vt:lpstr>
      <vt:lpstr>Lato</vt:lpstr>
      <vt:lpstr>Simple Light</vt:lpstr>
      <vt:lpstr>PowerPoint Presentation</vt:lpstr>
      <vt:lpstr>PowerPoint Presentation</vt:lpstr>
      <vt:lpstr>Reminders</vt:lpstr>
      <vt:lpstr>Plan for the week</vt:lpstr>
      <vt:lpstr>PowerPoint Presentation</vt:lpstr>
      <vt:lpstr>Recap: Most of these questions are not new</vt:lpstr>
      <vt:lpstr>Data and AI Ethics Issues</vt:lpstr>
      <vt:lpstr>Data and AI Ethics Issues</vt:lpstr>
      <vt:lpstr>Many Bias Measures: How do we select what we care about?</vt:lpstr>
      <vt:lpstr>Translating policy goals to fairness metrics</vt:lpstr>
      <vt:lpstr>Where does this leave us?</vt:lpstr>
      <vt:lpstr>Where does this leave us?</vt:lpstr>
      <vt:lpstr>Bias Audit Flow</vt:lpstr>
      <vt:lpstr>Bias Audit</vt:lpstr>
      <vt:lpstr>Auditing COMPAS Disparities</vt:lpstr>
      <vt:lpstr>Auditing COMPAS Disparities</vt:lpstr>
      <vt:lpstr>Auditing COMPAS Disparities</vt:lpstr>
      <vt:lpstr>Auditing COMPAS Disparities</vt:lpstr>
      <vt:lpstr>Fairness Scorecards</vt:lpstr>
      <vt:lpstr>Child Welfare Case Study</vt:lpstr>
      <vt:lpstr>Child Welfare Case Study</vt:lpstr>
      <vt:lpstr>Child Welfare Case Study</vt:lpstr>
      <vt:lpstr>Where does this leave us?</vt:lpstr>
      <vt:lpstr>PowerPoint Presentation</vt:lpstr>
      <vt:lpstr>PowerPoint Presentation</vt:lpstr>
      <vt:lpstr>Case Study: Prioritizing Early Diabetes Screenings in a fair and equitable way</vt:lpstr>
      <vt:lpstr>PowerPoint Presentation</vt:lpstr>
      <vt:lpstr>Where does this leave us?</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vt:lpstr>
      <vt:lpstr>Optimize for Fairness in Model Training: Advantages</vt:lpstr>
      <vt:lpstr>Optimize for Fairness in Model Training: Limitations</vt:lpstr>
      <vt:lpstr>Where does this leave us?</vt:lpstr>
      <vt:lpstr>Post-hoc Adjustments</vt:lpstr>
      <vt:lpstr>Post-hoc Adjustments</vt:lpstr>
      <vt:lpstr>Post-hoc Adjustments</vt:lpstr>
      <vt:lpstr>Post-hoc Adjustments</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does this leave us?</vt:lpstr>
      <vt:lpstr>PowerPoint Presentation</vt:lpstr>
      <vt:lpstr>Data and AI Ethics Issues</vt:lpstr>
      <vt:lpstr>Data and AI Ethics Issues</vt:lpstr>
      <vt:lpstr>Privacy, Inference, and Levels of control</vt:lpstr>
      <vt:lpstr>Data and AI Ethics Issues</vt:lpstr>
      <vt:lpstr>Transparency is not about displaying the model that was built</vt:lpstr>
      <vt:lpstr>What does it take for an analysis to be transparent?</vt:lpstr>
      <vt:lpstr>We have to be able to explain and disclose</vt:lpstr>
      <vt:lpstr>Data and AI Ethics Issues</vt:lpstr>
      <vt:lpstr>Trustworthiness and Accountability </vt:lpstr>
      <vt:lpstr>Trustworthiness and Accountability </vt:lpstr>
      <vt:lpstr>The Role for Interpretability</vt:lpstr>
      <vt:lpstr>What is a good explanation and how do we evaluate one?</vt:lpstr>
      <vt:lpstr>Examples</vt:lpstr>
      <vt:lpstr>Examples</vt:lpstr>
      <vt:lpstr>Examples</vt:lpstr>
      <vt:lpstr>Data and AI Ethics Issues</vt:lpstr>
      <vt:lpstr>What do we need</vt:lpstr>
      <vt:lpstr>Steps we’re taking</vt:lpstr>
      <vt:lpstr>Summary</vt:lpstr>
      <vt:lpstr>Readings</vt:lpstr>
      <vt:lpstr>Useful Resources</vt:lpstr>
      <vt:lpstr>Reminders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Kit Rodolfa</cp:lastModifiedBy>
  <cp:revision>57</cp:revision>
  <dcterms:created xsi:type="dcterms:W3CDTF">2020-01-14T19:43:43Z</dcterms:created>
  <dcterms:modified xsi:type="dcterms:W3CDTF">2020-11-22T05:48:18Z</dcterms:modified>
</cp:coreProperties>
</file>